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2" r:id="rId1"/>
  </p:sldMasterIdLst>
  <p:notesMasterIdLst>
    <p:notesMasterId r:id="rId96"/>
  </p:notesMasterIdLst>
  <p:sldIdLst>
    <p:sldId id="256" r:id="rId2"/>
    <p:sldId id="772" r:id="rId3"/>
    <p:sldId id="619" r:id="rId4"/>
    <p:sldId id="620" r:id="rId5"/>
    <p:sldId id="621" r:id="rId6"/>
    <p:sldId id="623" r:id="rId7"/>
    <p:sldId id="625" r:id="rId8"/>
    <p:sldId id="626" r:id="rId9"/>
    <p:sldId id="627" r:id="rId10"/>
    <p:sldId id="628" r:id="rId11"/>
    <p:sldId id="629" r:id="rId12"/>
    <p:sldId id="630" r:id="rId13"/>
    <p:sldId id="631" r:id="rId14"/>
    <p:sldId id="632" r:id="rId15"/>
    <p:sldId id="633" r:id="rId16"/>
    <p:sldId id="634" r:id="rId17"/>
    <p:sldId id="669" r:id="rId18"/>
    <p:sldId id="699" r:id="rId19"/>
    <p:sldId id="700" r:id="rId20"/>
    <p:sldId id="701" r:id="rId21"/>
    <p:sldId id="703" r:id="rId22"/>
    <p:sldId id="704" r:id="rId23"/>
    <p:sldId id="607" r:id="rId24"/>
    <p:sldId id="608" r:id="rId25"/>
    <p:sldId id="614" r:id="rId26"/>
    <p:sldId id="615" r:id="rId27"/>
    <p:sldId id="616" r:id="rId28"/>
    <p:sldId id="606" r:id="rId29"/>
    <p:sldId id="766" r:id="rId30"/>
    <p:sldId id="767" r:id="rId31"/>
    <p:sldId id="768" r:id="rId32"/>
    <p:sldId id="769" r:id="rId33"/>
    <p:sldId id="770" r:id="rId34"/>
    <p:sldId id="771" r:id="rId35"/>
    <p:sldId id="585" r:id="rId36"/>
    <p:sldId id="586" r:id="rId37"/>
    <p:sldId id="565" r:id="rId38"/>
    <p:sldId id="571" r:id="rId39"/>
    <p:sldId id="572" r:id="rId40"/>
    <p:sldId id="575" r:id="rId41"/>
    <p:sldId id="580" r:id="rId42"/>
    <p:sldId id="581"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26" r:id="rId62"/>
    <p:sldId id="327" r:id="rId63"/>
    <p:sldId id="328" r:id="rId64"/>
    <p:sldId id="329" r:id="rId65"/>
    <p:sldId id="330" r:id="rId66"/>
    <p:sldId id="331" r:id="rId67"/>
    <p:sldId id="332" r:id="rId68"/>
    <p:sldId id="333" r:id="rId69"/>
    <p:sldId id="398" r:id="rId70"/>
    <p:sldId id="399" r:id="rId71"/>
    <p:sldId id="402" r:id="rId72"/>
    <p:sldId id="403" r:id="rId73"/>
    <p:sldId id="549" r:id="rId74"/>
    <p:sldId id="550" r:id="rId75"/>
    <p:sldId id="551" r:id="rId76"/>
    <p:sldId id="552" r:id="rId77"/>
    <p:sldId id="553" r:id="rId78"/>
    <p:sldId id="554" r:id="rId79"/>
    <p:sldId id="555" r:id="rId80"/>
    <p:sldId id="556" r:id="rId81"/>
    <p:sldId id="557" r:id="rId82"/>
    <p:sldId id="558" r:id="rId83"/>
    <p:sldId id="559" r:id="rId84"/>
    <p:sldId id="404" r:id="rId85"/>
    <p:sldId id="405" r:id="rId86"/>
    <p:sldId id="406" r:id="rId87"/>
    <p:sldId id="407" r:id="rId88"/>
    <p:sldId id="408" r:id="rId89"/>
    <p:sldId id="409" r:id="rId90"/>
    <p:sldId id="410" r:id="rId91"/>
    <p:sldId id="763" r:id="rId92"/>
    <p:sldId id="764" r:id="rId93"/>
    <p:sldId id="762" r:id="rId94"/>
    <p:sldId id="765" r:id="rId9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22886" autoAdjust="0"/>
    <p:restoredTop sz="85471" autoAdjust="0"/>
  </p:normalViewPr>
  <p:slideViewPr>
    <p:cSldViewPr snapToGrid="0">
      <p:cViewPr>
        <p:scale>
          <a:sx n="66" d="100"/>
          <a:sy n="66" d="100"/>
        </p:scale>
        <p:origin x="-917" y="-27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46391C-D6EC-47E4-865D-C4A68AEFB694}" type="datetimeFigureOut">
              <a:rPr lang="ru-RU" smtClean="0"/>
              <a:pPr/>
              <a:t>19.11.2019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2985B7-01FA-4381-B524-71C400867F67}" type="slidenum">
              <a:rPr lang="ru-RU" smtClean="0"/>
              <a:pPr/>
              <a:t>‹#›</a:t>
            </a:fld>
            <a:endParaRPr lang="ru-RU"/>
          </a:p>
        </p:txBody>
      </p:sp>
    </p:spTree>
    <p:extLst>
      <p:ext uri="{BB962C8B-B14F-4D97-AF65-F5344CB8AC3E}">
        <p14:creationId xmlns="" xmlns:p14="http://schemas.microsoft.com/office/powerpoint/2010/main" val="3715716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02985B7-01FA-4381-B524-71C400867F67}" type="slidenum">
              <a:rPr lang="ru-RU" smtClean="0"/>
              <a:pPr/>
              <a:t>90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8940800" y="4206240"/>
            <a:ext cx="1280160" cy="457200"/>
          </a:xfrm>
        </p:spPr>
        <p:txBody>
          <a:bodyPr/>
          <a:lstStyle/>
          <a:p>
            <a:fld id="{B61BEF0D-F0BB-DE4B-95CE-6DB70DBA9567}" type="datetimeFigureOut">
              <a:rPr lang="en-US" smtClean="0"/>
              <a:pPr/>
              <a:t>11/19/2019</a:t>
            </a:fld>
            <a:endParaRPr lang="en-US" dirty="0"/>
          </a:p>
        </p:txBody>
      </p:sp>
      <p:sp>
        <p:nvSpPr>
          <p:cNvPr id="17" name="Нижний колонтитул 16"/>
          <p:cNvSpPr>
            <a:spLocks noGrp="1"/>
          </p:cNvSpPr>
          <p:nvPr>
            <p:ph type="ftr" sz="quarter" idx="11"/>
          </p:nvPr>
        </p:nvSpPr>
        <p:spPr>
          <a:xfrm>
            <a:off x="7213600" y="4205288"/>
            <a:ext cx="1727200" cy="457200"/>
          </a:xfrm>
        </p:spPr>
        <p:txBody>
          <a:bodyPr/>
          <a:lstStyle/>
          <a:p>
            <a:endParaRPr lang="en-US" dirty="0"/>
          </a:p>
        </p:txBody>
      </p:sp>
      <p:sp>
        <p:nvSpPr>
          <p:cNvPr id="29" name="Номер слайда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042400" y="1143000"/>
            <a:ext cx="2540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1143000"/>
            <a:ext cx="83312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000" y="1143000"/>
            <a:ext cx="11176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B61BEF0D-F0BB-DE4B-95CE-6DB70DBA9567}" type="datetimeFigureOut">
              <a:rPr lang="en-US" smtClean="0"/>
              <a:pPr/>
              <a:t>11/19/2019</a:t>
            </a:fld>
            <a:endParaRPr lang="en-US" dirty="0"/>
          </a:p>
        </p:txBody>
      </p:sp>
      <p:sp>
        <p:nvSpPr>
          <p:cNvPr id="27" name="Номер слайда 26"/>
          <p:cNvSpPr>
            <a:spLocks noGrp="1"/>
          </p:cNvSpPr>
          <p:nvPr>
            <p:ph type="sldNum" sz="quarter" idx="11"/>
          </p:nvPr>
        </p:nvSpPr>
        <p:spPr/>
        <p:txBody>
          <a:bodyPr rtlCol="0"/>
          <a:lstStyle/>
          <a:p>
            <a:fld id="{D57F1E4F-1CFF-5643-939E-217C01CDF565}" type="slidenum">
              <a:rPr lang="en-US" smtClean="0"/>
              <a:pPr/>
              <a:t>‹#›</a:t>
            </a:fld>
            <a:endParaRPr lang="en-US" dirty="0"/>
          </a:p>
        </p:txBody>
      </p:sp>
      <p:sp>
        <p:nvSpPr>
          <p:cNvPr id="28" name="Нижний колонтитул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8778240" y="612648"/>
            <a:ext cx="1276352" cy="457200"/>
          </a:xfrm>
        </p:spPr>
        <p:txBody>
          <a:bodyPr/>
          <a:lstStyle/>
          <a:p>
            <a:fld id="{B61BEF0D-F0BB-DE4B-95CE-6DB70DBA9567}" type="datetimeFigureOut">
              <a:rPr lang="en-US" smtClean="0"/>
              <a:pPr/>
              <a:t>11/19/2019</a:t>
            </a:fld>
            <a:endParaRPr lang="en-US" dirty="0"/>
          </a:p>
        </p:txBody>
      </p:sp>
      <p:sp>
        <p:nvSpPr>
          <p:cNvPr id="4" name="Нижний колонтитул 3"/>
          <p:cNvSpPr>
            <a:spLocks noGrp="1"/>
          </p:cNvSpPr>
          <p:nvPr>
            <p:ph type="ftr" sz="quarter" idx="11"/>
          </p:nvPr>
        </p:nvSpPr>
        <p:spPr>
          <a:xfrm>
            <a:off x="7010400" y="612648"/>
            <a:ext cx="1767840" cy="457200"/>
          </a:xfrm>
        </p:spPr>
        <p:txBody>
          <a:bodyPr/>
          <a:lstStyle/>
          <a:p>
            <a:endParaRPr lang="en-US" dirty="0"/>
          </a:p>
        </p:txBody>
      </p:sp>
      <p:sp>
        <p:nvSpPr>
          <p:cNvPr id="5" name="Номер слайда 4"/>
          <p:cNvSpPr>
            <a:spLocks noGrp="1"/>
          </p:cNvSpPr>
          <p:nvPr>
            <p:ph type="sldNum" sz="quarter" idx="12"/>
          </p:nvPr>
        </p:nvSpPr>
        <p:spPr>
          <a:xfrm>
            <a:off x="10899648" y="2272"/>
            <a:ext cx="1016000" cy="365760"/>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3" name="Нижний колонтитул 2"/>
          <p:cNvSpPr>
            <a:spLocks noGrp="1"/>
          </p:cNvSpPr>
          <p:nvPr>
            <p:ph type="ftr" sz="quarter" idx="11"/>
          </p:nvPr>
        </p:nvSpPr>
        <p:spPr/>
        <p:txBody>
          <a:bodyPr/>
          <a:lstStyle/>
          <a:p>
            <a:endParaRPr lang="en-US" dirty="0"/>
          </a:p>
        </p:txBody>
      </p:sp>
      <p:sp>
        <p:nvSpPr>
          <p:cNvPr id="4" name="Номер слайда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37995" y="1101970"/>
            <a:ext cx="451104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61BEF0D-F0BB-DE4B-95CE-6DB70DBA9567}" type="datetimeFigureOut">
              <a:rPr lang="en-US" smtClean="0"/>
              <a:pPr/>
              <a:t>11/19/2019</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609600" y="1143000"/>
            <a:ext cx="109728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B61BEF0D-F0BB-DE4B-95CE-6DB70DBA9567}" type="datetimeFigureOut">
              <a:rPr lang="en-US" smtClean="0"/>
              <a:pPr/>
              <a:t>11/19/2019</a:t>
            </a:fld>
            <a:endParaRPr lang="en-US" dirty="0"/>
          </a:p>
        </p:txBody>
      </p:sp>
      <p:sp>
        <p:nvSpPr>
          <p:cNvPr id="3" name="Нижний колонтитул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Номер слайда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usn.1gl.ru/"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consultant.ru/document/cons_doc_LAW_331085/625f7f7ad302ab285fe87457521eb265c7dbee3c/" TargetMode="External"/><Relationship Id="rId2" Type="http://schemas.openxmlformats.org/officeDocument/2006/relationships/hyperlink" Target="http://www.consultant.ru/document/cons_doc_LAW_313757/"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1gl.ru/"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1gl.ru/"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buhonline.ru/Files/Modules/Publication/13874/%d0%9f%d0%b8%d1%81%d1%8c%d0%bc%d0%be%20%d0%a4%d0%9d%d0%a1%20%d0%a0%d0%be%d1%81%d1%81%d0%b8%d0%b8.docx?t=1537173846" TargetMode="External"/><Relationship Id="rId2" Type="http://schemas.openxmlformats.org/officeDocument/2006/relationships/hyperlink" Target="https://www.buhonline.ru/blanks-documents/blanks/270"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normativ.kontur.ru/document?moduleId=1&amp;documentId=316174&amp;promocode=0957"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normativ.kontur.ru/document?moduleId=1&amp;documentId=319545&amp;promocode=0957"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its.1c.ru/db/garant/content/12051284/1/2" TargetMode="External"/><Relationship Id="rId2" Type="http://schemas.openxmlformats.org/officeDocument/2006/relationships/hyperlink" Target="https://its.1c.ru/db/garant/content/10800200/1/42001"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audit-it.ru/terms/agreements/fizicheskoe_litso.htm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www.consultant.ru/document/cons_doc_LAW_47274/4ddddaa5d3a3e40e4b32562b387f551270aeaa92/" TargetMode="External"/><Relationship Id="rId2" Type="http://schemas.openxmlformats.org/officeDocument/2006/relationships/hyperlink" Target="http://www.consultant.ru/document/cons_doc_LAW_34683/befc35b415ff7b334824418693252b451205ffc0/" TargetMode="External"/><Relationship Id="rId1" Type="http://schemas.openxmlformats.org/officeDocument/2006/relationships/slideLayout" Target="../slideLayouts/slideLayout2.xml"/><Relationship Id="rId4" Type="http://schemas.openxmlformats.org/officeDocument/2006/relationships/hyperlink" Target="http://www.garant.ru/products/ipo/prime/doc/7149332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www.buhgalteria.ru/news/n157231" TargetMode="External"/><Relationship Id="rId2" Type="http://schemas.openxmlformats.org/officeDocument/2006/relationships/hyperlink" Target="https://yandex.ru/turbo?text=http://www.buhgalteria.ru/article/n155168&amp;parent-reqid=1558648773493218-799150513376302198850224-vla1-2651"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yandex.ru/turbo?text=http://www.buhgalteria.ru/article/n159169&amp;parent-reqid=1558648773493218-799150513376302198850224-vla1-2651"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yandex.ru/turbo?text=http://www.buhgalteria.ru/article/n158275&amp;parent-reqid=1558648773493218-799150513376302198850224-vla1-2651"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Бухгалтерский учет и налогообложение </a:t>
            </a:r>
            <a:endParaRPr lang="ru-RU" dirty="0"/>
          </a:p>
        </p:txBody>
      </p:sp>
      <p:sp>
        <p:nvSpPr>
          <p:cNvPr id="3" name="Подзаголовок 2"/>
          <p:cNvSpPr>
            <a:spLocks noGrp="1"/>
          </p:cNvSpPr>
          <p:nvPr>
            <p:ph type="subTitle" idx="1"/>
          </p:nvPr>
        </p:nvSpPr>
        <p:spPr/>
        <p:txBody>
          <a:bodyPr/>
          <a:lstStyle/>
          <a:p>
            <a:r>
              <a:rPr lang="ru-RU" dirty="0" smtClean="0"/>
              <a:t>Профсоюзные организации</a:t>
            </a:r>
            <a:endParaRPr lang="ru-RU" dirty="0"/>
          </a:p>
        </p:txBody>
      </p:sp>
    </p:spTree>
    <p:extLst>
      <p:ext uri="{BB962C8B-B14F-4D97-AF65-F5344CB8AC3E}">
        <p14:creationId xmlns="" xmlns:p14="http://schemas.microsoft.com/office/powerpoint/2010/main" val="4195505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Заголовок 1"/>
          <p:cNvSpPr>
            <a:spLocks noGrp="1" noChangeArrowheads="1"/>
          </p:cNvSpPr>
          <p:nvPr>
            <p:ph type="title"/>
          </p:nvPr>
        </p:nvSpPr>
        <p:spPr/>
        <p:txBody>
          <a:bodyPr/>
          <a:lstStyle/>
          <a:p>
            <a:pPr eaLnBrk="1" hangingPunct="1"/>
            <a:endParaRPr lang="ru-RU" altLang="ru-RU" smtClean="0">
              <a:ln>
                <a:noFill/>
              </a:ln>
            </a:endParaRPr>
          </a:p>
        </p:txBody>
      </p:sp>
      <p:sp>
        <p:nvSpPr>
          <p:cNvPr id="68611" name="Объект 2"/>
          <p:cNvSpPr>
            <a:spLocks noGrp="1" noChangeArrowheads="1"/>
          </p:cNvSpPr>
          <p:nvPr>
            <p:ph idx="1"/>
          </p:nvPr>
        </p:nvSpPr>
        <p:spPr/>
        <p:txBody>
          <a:bodyPr/>
          <a:lstStyle/>
          <a:p>
            <a:pPr eaLnBrk="1" hangingPunct="1"/>
            <a:r>
              <a:rPr lang="ru-RU" altLang="ru-RU" smtClean="0"/>
              <a:t>2. Повторное совершение административного правонарушения, предусмотренного </a:t>
            </a:r>
            <a:r>
              <a:rPr lang="ru-RU" altLang="ru-RU" smtClean="0">
                <a:hlinkClick r:id="" action="ppaction://hlinkfile" tooltip="1. Грубое нарушение требований к бухгалтерскому учету, в том числе к бухгалтерской (финансовой) отчетности (за исключением случаев, предусмотренных статьей 15.15.6 настоящего Кодекса), -"/>
              </a:rPr>
              <a:t>частью 1</a:t>
            </a:r>
            <a:r>
              <a:rPr lang="ru-RU" altLang="ru-RU" smtClean="0"/>
              <a:t> настоящей статьи, -</a:t>
            </a:r>
          </a:p>
          <a:p>
            <a:pPr eaLnBrk="1" hangingPunct="1"/>
            <a:r>
              <a:rPr lang="ru-RU" altLang="ru-RU" smtClean="0"/>
              <a:t>влечет наложение административного штрафа на должностных лиц в размере от десяти тысяч до двадцати тысяч рублей или дисквалификацию на срок от одного года до двух лет.</a:t>
            </a:r>
          </a:p>
          <a:p>
            <a:pPr eaLnBrk="1" hangingPunct="1"/>
            <a:endParaRPr lang="ru-RU" altLang="ru-RU"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Заголовок 1"/>
          <p:cNvSpPr>
            <a:spLocks noGrp="1" noChangeArrowheads="1"/>
          </p:cNvSpPr>
          <p:nvPr>
            <p:ph type="title"/>
          </p:nvPr>
        </p:nvSpPr>
        <p:spPr/>
        <p:txBody>
          <a:bodyPr/>
          <a:lstStyle/>
          <a:p>
            <a:pPr eaLnBrk="1" hangingPunct="1"/>
            <a:endParaRPr lang="ru-RU" altLang="ru-RU" smtClean="0">
              <a:ln>
                <a:noFill/>
              </a:ln>
            </a:endParaRPr>
          </a:p>
        </p:txBody>
      </p:sp>
      <p:sp>
        <p:nvSpPr>
          <p:cNvPr id="3" name="Объект 2">
            <a:extLst>
              <a:ext uri="{FF2B5EF4-FFF2-40B4-BE49-F238E27FC236}">
                <a16:creationId xmlns="" xmlns:a16="http://schemas.microsoft.com/office/drawing/2014/main" id="{867AFF10-384D-4CEB-B7D6-309A2B068CF3}"/>
              </a:ext>
            </a:extLst>
          </p:cNvPr>
          <p:cNvSpPr>
            <a:spLocks noGrp="1"/>
          </p:cNvSpPr>
          <p:nvPr>
            <p:ph idx="1"/>
          </p:nvPr>
        </p:nvSpPr>
        <p:spPr/>
        <p:txBody>
          <a:bodyPr rtlCol="0">
            <a:normAutofit/>
          </a:bodyPr>
          <a:lstStyle/>
          <a:p>
            <a:pPr eaLnBrk="1" fontAlgn="auto" hangingPunct="1">
              <a:buFont typeface="Arial"/>
              <a:buChar char="•"/>
              <a:defRPr/>
            </a:pPr>
            <a:r>
              <a:rPr lang="ru-RU" dirty="0">
                <a:solidFill>
                  <a:schemeClr val="tx1">
                    <a:lumMod val="85000"/>
                    <a:lumOff val="15000"/>
                  </a:schemeClr>
                </a:solidFill>
              </a:rPr>
              <a:t>Примечания:</a:t>
            </a:r>
          </a:p>
          <a:p>
            <a:pPr eaLnBrk="1" fontAlgn="auto" hangingPunct="1">
              <a:buFont typeface="Arial"/>
              <a:buChar char="•"/>
              <a:defRPr/>
            </a:pPr>
            <a:r>
              <a:rPr lang="ru-RU" dirty="0">
                <a:solidFill>
                  <a:schemeClr val="tx1">
                    <a:lumMod val="85000"/>
                    <a:lumOff val="15000"/>
                  </a:schemeClr>
                </a:solidFill>
              </a:rPr>
              <a:t>1. Под грубым нарушением требований к бухгалтерскому учету, в том числе к бухгалтерской (финансовой) отчетности (за исключением случаев, предусмотренных статьей 15.15.6 настоящего Кодекса), понимается:</a:t>
            </a:r>
          </a:p>
          <a:p>
            <a:pPr eaLnBrk="1" fontAlgn="auto" hangingPunct="1">
              <a:buFont typeface="Arial"/>
              <a:buChar char="•"/>
              <a:defRPr/>
            </a:pPr>
            <a:r>
              <a:rPr lang="ru-RU" dirty="0">
                <a:solidFill>
                  <a:schemeClr val="tx1">
                    <a:lumMod val="85000"/>
                    <a:lumOff val="15000"/>
                  </a:schemeClr>
                </a:solidFill>
              </a:rPr>
              <a:t>занижение сумм налогов и сборов не менее чем на 10 процентов вследствие искажения данных бухгалтерского учета;</a:t>
            </a:r>
          </a:p>
          <a:p>
            <a:pPr eaLnBrk="1" fontAlgn="auto" hangingPunct="1">
              <a:buFont typeface="Arial"/>
              <a:buChar char="•"/>
              <a:defRPr/>
            </a:pPr>
            <a:endParaRPr lang="ru-RU" dirty="0">
              <a:solidFill>
                <a:schemeClr val="tx1">
                  <a:lumMod val="85000"/>
                  <a:lumOff val="1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Объект 2"/>
          <p:cNvSpPr>
            <a:spLocks noGrp="1" noChangeArrowheads="1"/>
          </p:cNvSpPr>
          <p:nvPr>
            <p:ph idx="4294967295"/>
          </p:nvPr>
        </p:nvSpPr>
        <p:spPr>
          <a:xfrm>
            <a:off x="1007534" y="765176"/>
            <a:ext cx="10369551" cy="5256213"/>
          </a:xfrm>
        </p:spPr>
        <p:txBody>
          <a:bodyPr/>
          <a:lstStyle/>
          <a:p>
            <a:pPr eaLnBrk="1" hangingPunct="1"/>
            <a:r>
              <a:rPr lang="ru-RU" altLang="ru-RU" smtClean="0"/>
              <a:t>искажение любого показателя бухгалтерской (финансовой) отчетности, выраженного в денежном измерении, не менее чем на 10 процентов;</a:t>
            </a:r>
          </a:p>
          <a:p>
            <a:pPr eaLnBrk="1" hangingPunct="1"/>
            <a:r>
              <a:rPr lang="ru-RU" altLang="ru-RU" b="1" smtClean="0">
                <a:solidFill>
                  <a:schemeClr val="accent2"/>
                </a:solidFill>
              </a:rPr>
              <a:t>регистрация в регистрах бухгалтерского учета мнимого объекта бухгалтерского учета (в том числе неосуществленных расходов, несуществующих обязательств, не имевших места фактов хозяйственной жизни) или притворного объекта бухгалтерского учета;</a:t>
            </a:r>
          </a:p>
          <a:p>
            <a:pPr eaLnBrk="1" hangingPunct="1"/>
            <a:r>
              <a:rPr lang="ru-RU" altLang="ru-RU" smtClean="0"/>
              <a:t>ведение счетов бухгалтерского учета вне применяемых регистров бухгалтерского учета;</a:t>
            </a:r>
          </a:p>
          <a:p>
            <a:pPr eaLnBrk="1" hangingPunct="1"/>
            <a:endParaRPr lang="ru-RU" altLang="ru-RU"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1"/>
          <p:cNvSpPr>
            <a:spLocks noGrp="1" noChangeArrowheads="1"/>
          </p:cNvSpPr>
          <p:nvPr>
            <p:ph type="title"/>
          </p:nvPr>
        </p:nvSpPr>
        <p:spPr/>
        <p:txBody>
          <a:bodyPr/>
          <a:lstStyle/>
          <a:p>
            <a:pPr eaLnBrk="1" hangingPunct="1"/>
            <a:endParaRPr lang="ru-RU" altLang="ru-RU" smtClean="0">
              <a:ln>
                <a:noFill/>
              </a:ln>
            </a:endParaRPr>
          </a:p>
        </p:txBody>
      </p:sp>
      <p:sp>
        <p:nvSpPr>
          <p:cNvPr id="3" name="Объект 2">
            <a:extLst>
              <a:ext uri="{FF2B5EF4-FFF2-40B4-BE49-F238E27FC236}">
                <a16:creationId xmlns="" xmlns:a16="http://schemas.microsoft.com/office/drawing/2014/main" id="{E83C53F6-7C07-4C58-99BA-51BB1D37F1B6}"/>
              </a:ext>
            </a:extLst>
          </p:cNvPr>
          <p:cNvSpPr>
            <a:spLocks noGrp="1"/>
          </p:cNvSpPr>
          <p:nvPr>
            <p:ph idx="1"/>
          </p:nvPr>
        </p:nvSpPr>
        <p:spPr/>
        <p:txBody>
          <a:bodyPr rtlCol="0">
            <a:normAutofit lnSpcReduction="10000"/>
          </a:bodyPr>
          <a:lstStyle/>
          <a:p>
            <a:pPr eaLnBrk="1" fontAlgn="auto" hangingPunct="1">
              <a:buFont typeface="Arial"/>
              <a:buChar char="•"/>
              <a:defRPr/>
            </a:pPr>
            <a:r>
              <a:rPr lang="ru-RU" dirty="0">
                <a:solidFill>
                  <a:schemeClr val="tx1">
                    <a:lumMod val="85000"/>
                    <a:lumOff val="15000"/>
                  </a:schemeClr>
                </a:solidFill>
              </a:rPr>
              <a:t>составление бухгалтерской (финансовой) отчетности не на основе данных, содержащихся в регистрах бухгалтерского учета;</a:t>
            </a:r>
          </a:p>
          <a:p>
            <a:pPr eaLnBrk="1" fontAlgn="auto" hangingPunct="1">
              <a:buFont typeface="Arial"/>
              <a:buChar char="•"/>
              <a:defRPr/>
            </a:pPr>
            <a:r>
              <a:rPr lang="ru-RU" dirty="0">
                <a:solidFill>
                  <a:schemeClr val="tx1">
                    <a:lumMod val="85000"/>
                    <a:lumOff val="15000"/>
                  </a:schemeClr>
                </a:solidFill>
              </a:rPr>
              <a:t>отсутствие у экономического субъекта первичных учетных документов, и (или) регистров бухгалтерского учета, и (или) бухгалтерской (финансовой) отчетности, и (или) аудиторского заключения о бухгалтерской (финансовой) отчетности (в случае, если проведение аудита бухгалтерской (финансовой) отчетности является обязательным) в течение установленных сроков хранения таких документов.</a:t>
            </a:r>
          </a:p>
          <a:p>
            <a:pPr eaLnBrk="1" fontAlgn="auto" hangingPunct="1">
              <a:buFont typeface="Arial"/>
              <a:buChar char="•"/>
              <a:defRPr/>
            </a:pPr>
            <a:endParaRPr lang="ru-RU" dirty="0">
              <a:solidFill>
                <a:schemeClr val="tx1">
                  <a:lumMod val="85000"/>
                  <a:lumOff val="1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CB82B45-DCB2-4980-8542-FF143162A19A}"/>
              </a:ext>
            </a:extLst>
          </p:cNvPr>
          <p:cNvSpPr>
            <a:spLocks noGrp="1"/>
          </p:cNvSpPr>
          <p:nvPr>
            <p:ph idx="4294967295"/>
          </p:nvPr>
        </p:nvSpPr>
        <p:spPr>
          <a:xfrm>
            <a:off x="1007534" y="692150"/>
            <a:ext cx="10176933" cy="5545138"/>
          </a:xfrm>
        </p:spPr>
        <p:txBody>
          <a:bodyPr rtlCol="0">
            <a:normAutofit fontScale="92500" lnSpcReduction="10000"/>
          </a:bodyPr>
          <a:lstStyle/>
          <a:p>
            <a:pPr eaLnBrk="1" fontAlgn="auto" hangingPunct="1">
              <a:buFont typeface="Arial"/>
              <a:buChar char="•"/>
              <a:defRPr/>
            </a:pPr>
            <a:r>
              <a:rPr lang="ru-RU" b="1" dirty="0">
                <a:solidFill>
                  <a:schemeClr val="accent2"/>
                </a:solidFill>
              </a:rPr>
              <a:t>1.1. Предусмотренная настоящей статьей административная ответственность за искажение показателей бухгалтерской (финансовой) отчетности не применяется к лицу, на которое возложено ведение бухгалтерского учета, и лицу, с которым заключен договор об оказании услуг по ведению бухгалтерского учета, в случае, если такое искажение допущено в результате несоответствия </a:t>
            </a:r>
            <a:r>
              <a:rPr lang="ru-RU" sz="2200" b="1" dirty="0">
                <a:solidFill>
                  <a:schemeClr val="accent2"/>
                </a:solidFill>
              </a:rPr>
              <a:t>составленных</a:t>
            </a:r>
            <a:r>
              <a:rPr lang="ru-RU" b="1" dirty="0">
                <a:solidFill>
                  <a:schemeClr val="accent2"/>
                </a:solidFill>
              </a:rPr>
              <a:t> другими лицами первичных учетных документов свершившимся фактам хозяйственной жизни и (или) </a:t>
            </a:r>
            <a:r>
              <a:rPr lang="ru-RU" b="1" dirty="0" err="1">
                <a:solidFill>
                  <a:schemeClr val="accent2"/>
                </a:solidFill>
              </a:rPr>
              <a:t>непередачи</a:t>
            </a:r>
            <a:r>
              <a:rPr lang="ru-RU" b="1" dirty="0">
                <a:solidFill>
                  <a:schemeClr val="accent2"/>
                </a:solidFill>
              </a:rPr>
              <a:t> либо несвоевременной передачи первичных учетных документов для регистрации содержащихся в них данных в регистрах бухгалтерского учета.</a:t>
            </a:r>
          </a:p>
          <a:p>
            <a:pPr eaLnBrk="1" fontAlgn="auto" hangingPunct="1">
              <a:buFont typeface="Arial"/>
              <a:buChar char="•"/>
              <a:defRPr/>
            </a:pPr>
            <a:endParaRPr lang="ru-RU" dirty="0">
              <a:solidFill>
                <a:schemeClr val="tx1">
                  <a:lumMod val="85000"/>
                  <a:lumOff val="1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Заголовок 1"/>
          <p:cNvSpPr>
            <a:spLocks noGrp="1" noChangeArrowheads="1"/>
          </p:cNvSpPr>
          <p:nvPr>
            <p:ph type="title"/>
          </p:nvPr>
        </p:nvSpPr>
        <p:spPr/>
        <p:txBody>
          <a:bodyPr/>
          <a:lstStyle/>
          <a:p>
            <a:pPr eaLnBrk="1" hangingPunct="1"/>
            <a:endParaRPr lang="ru-RU" altLang="ru-RU" smtClean="0">
              <a:ln>
                <a:noFill/>
              </a:ln>
            </a:endParaRPr>
          </a:p>
        </p:txBody>
      </p:sp>
      <p:sp>
        <p:nvSpPr>
          <p:cNvPr id="3" name="Объект 2">
            <a:extLst>
              <a:ext uri="{FF2B5EF4-FFF2-40B4-BE49-F238E27FC236}">
                <a16:creationId xmlns="" xmlns:a16="http://schemas.microsoft.com/office/drawing/2014/main" id="{5066841E-41F8-44A3-91CD-B7217930803A}"/>
              </a:ext>
            </a:extLst>
          </p:cNvPr>
          <p:cNvSpPr>
            <a:spLocks noGrp="1"/>
          </p:cNvSpPr>
          <p:nvPr>
            <p:ph idx="1"/>
          </p:nvPr>
        </p:nvSpPr>
        <p:spPr>
          <a:xfrm>
            <a:off x="1016001" y="2371726"/>
            <a:ext cx="10344151" cy="4081463"/>
          </a:xfrm>
        </p:spPr>
        <p:txBody>
          <a:bodyPr rtlCol="0">
            <a:normAutofit fontScale="92500"/>
          </a:bodyPr>
          <a:lstStyle/>
          <a:p>
            <a:pPr eaLnBrk="1" fontAlgn="auto" hangingPunct="1">
              <a:buFont typeface="Arial"/>
              <a:buChar char="•"/>
              <a:defRPr/>
            </a:pPr>
            <a:r>
              <a:rPr lang="ru-RU" dirty="0">
                <a:solidFill>
                  <a:schemeClr val="tx1">
                    <a:lumMod val="85000"/>
                    <a:lumOff val="15000"/>
                  </a:schemeClr>
                </a:solidFill>
              </a:rPr>
              <a:t>2. Должностные лица освобождаются от административной ответственности за административные правонарушения, предусмотренные настоящей статьей, в следующих случаях:</a:t>
            </a:r>
          </a:p>
          <a:p>
            <a:pPr eaLnBrk="1" fontAlgn="auto" hangingPunct="1">
              <a:buFont typeface="Arial"/>
              <a:buChar char="•"/>
              <a:defRPr/>
            </a:pPr>
            <a:r>
              <a:rPr lang="ru-RU" dirty="0" smtClean="0">
                <a:solidFill>
                  <a:schemeClr val="tx1">
                    <a:lumMod val="85000"/>
                    <a:lumOff val="15000"/>
                  </a:schemeClr>
                </a:solidFill>
              </a:rPr>
              <a:t>представление уточненной налоговой декларации (расчета) и уплата на основании такой налоговой декларации (расчета) неуплаченной суммы налога (сбора) вследствие искажения данных бухгалтерского учета, а также уплата соответствующих пеней с соблюдением условий, предусмотренных статьей 81 Налогового кодекса Российской Федерации;</a:t>
            </a:r>
            <a:endParaRPr lang="ru-RU" dirty="0">
              <a:solidFill>
                <a:schemeClr val="tx1">
                  <a:lumMod val="85000"/>
                  <a:lumOff val="1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Заголовок 1"/>
          <p:cNvSpPr>
            <a:spLocks noGrp="1" noChangeArrowheads="1"/>
          </p:cNvSpPr>
          <p:nvPr>
            <p:ph type="title"/>
          </p:nvPr>
        </p:nvSpPr>
        <p:spPr/>
        <p:txBody>
          <a:bodyPr/>
          <a:lstStyle/>
          <a:p>
            <a:pPr eaLnBrk="1" hangingPunct="1"/>
            <a:endParaRPr lang="ru-RU" altLang="ru-RU" smtClean="0">
              <a:ln>
                <a:noFill/>
              </a:ln>
            </a:endParaRPr>
          </a:p>
        </p:txBody>
      </p:sp>
      <p:sp>
        <p:nvSpPr>
          <p:cNvPr id="74755" name="Объект 2"/>
          <p:cNvSpPr>
            <a:spLocks noGrp="1" noChangeArrowheads="1"/>
          </p:cNvSpPr>
          <p:nvPr>
            <p:ph idx="1"/>
          </p:nvPr>
        </p:nvSpPr>
        <p:spPr/>
        <p:txBody>
          <a:bodyPr/>
          <a:lstStyle/>
          <a:p>
            <a:pPr eaLnBrk="1" hangingPunct="1"/>
            <a:r>
              <a:rPr lang="ru-RU" altLang="ru-RU" dirty="0" smtClean="0"/>
              <a:t>исправление ошибки в установленном порядке (включая представление пересмотренной бухгалтерской (финансовой) отчетности) до утверждения бухгалтерской (финансовой) отчетности в установленном законодательством Российской Федерации порядке.</a:t>
            </a:r>
          </a:p>
          <a:p>
            <a:pPr eaLnBrk="1" hangingPunct="1"/>
            <a:endParaRPr lang="ru-RU" altLang="ru-RU"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AutoShape 2">
            <a:extLst>
              <a:ext uri="{FF2B5EF4-FFF2-40B4-BE49-F238E27FC236}">
                <a16:creationId xmlns="" xmlns:a16="http://schemas.microsoft.com/office/drawing/2014/main" id="{02C41128-7A7D-479C-9D34-FF8EE05C1920}"/>
              </a:ext>
            </a:extLst>
          </p:cNvPr>
          <p:cNvSpPr>
            <a:spLocks noGrp="1" noChangeArrowheads="1"/>
          </p:cNvSpPr>
          <p:nvPr>
            <p:ph type="title" idx="4294967295"/>
          </p:nvPr>
        </p:nvSpPr>
        <p:spPr>
          <a:xfrm>
            <a:off x="1104901" y="762001"/>
            <a:ext cx="10174817" cy="722313"/>
          </a:xfrm>
        </p:spPr>
        <p:txBody>
          <a:bodyPr rtlCol="0">
            <a:normAutofit fontScale="90000"/>
          </a:bodyPr>
          <a:lstStyle/>
          <a:p>
            <a:pPr eaLnBrk="1" fontAlgn="auto" hangingPunct="1">
              <a:spcAft>
                <a:spcPts val="0"/>
              </a:spcAft>
              <a:defRPr/>
            </a:pPr>
            <a:r>
              <a:rPr lang="ru-RU" altLang="ru-RU" sz="3200" dirty="0">
                <a:solidFill>
                  <a:schemeClr val="tx1">
                    <a:lumMod val="85000"/>
                    <a:lumOff val="15000"/>
                  </a:schemeClr>
                </a:solidFill>
              </a:rPr>
              <a:t>Отменена обязанность раскрывать в отчетности отдельные факты</a:t>
            </a:r>
            <a:r>
              <a:rPr lang="ru-RU" altLang="ru-RU" sz="3200" dirty="0">
                <a:solidFill>
                  <a:schemeClr val="tx1">
                    <a:lumMod val="85000"/>
                    <a:lumOff val="15000"/>
                  </a:schemeClr>
                </a:solidFill>
                <a:hlinkClick r:id="rId2"/>
              </a:rPr>
              <a:t/>
            </a:r>
            <a:br>
              <a:rPr lang="ru-RU" altLang="ru-RU" sz="3200" dirty="0">
                <a:solidFill>
                  <a:schemeClr val="tx1">
                    <a:lumMod val="85000"/>
                    <a:lumOff val="15000"/>
                  </a:schemeClr>
                </a:solidFill>
                <a:hlinkClick r:id="rId2"/>
              </a:rPr>
            </a:br>
            <a:endParaRPr lang="ru-RU" altLang="ru-RU" sz="3200" dirty="0">
              <a:solidFill>
                <a:schemeClr val="tx1">
                  <a:lumMod val="85000"/>
                  <a:lumOff val="15000"/>
                </a:schemeClr>
              </a:solidFill>
            </a:endParaRPr>
          </a:p>
        </p:txBody>
      </p:sp>
      <p:sp>
        <p:nvSpPr>
          <p:cNvPr id="110595" name="Rectangle 3"/>
          <p:cNvSpPr>
            <a:spLocks noGrp="1" noChangeArrowheads="1"/>
          </p:cNvSpPr>
          <p:nvPr>
            <p:ph type="body" idx="4294967295"/>
          </p:nvPr>
        </p:nvSpPr>
        <p:spPr>
          <a:xfrm>
            <a:off x="814918" y="1577975"/>
            <a:ext cx="10272183" cy="4495800"/>
          </a:xfrm>
        </p:spPr>
        <p:txBody>
          <a:bodyPr/>
          <a:lstStyle/>
          <a:p>
            <a:pPr eaLnBrk="1" hangingPunct="1">
              <a:lnSpc>
                <a:spcPct val="90000"/>
              </a:lnSpc>
            </a:pPr>
            <a:r>
              <a:rPr lang="ru-RU" altLang="ru-RU" sz="2000" smtClean="0"/>
              <a:t>Приказом Минфина России от 28 апреля 2017 г. № 69н исключены два требования о раскрытии информации в бухгалтерской (финансовой) отчетности: </a:t>
            </a:r>
            <a:br>
              <a:rPr lang="ru-RU" altLang="ru-RU" sz="2000" smtClean="0"/>
            </a:br>
            <a:r>
              <a:rPr lang="ru-RU" altLang="ru-RU" sz="2000" smtClean="0"/>
              <a:t/>
            </a:r>
            <a:br>
              <a:rPr lang="ru-RU" altLang="ru-RU" sz="2000" smtClean="0"/>
            </a:br>
            <a:r>
              <a:rPr lang="ru-RU" altLang="ru-RU" sz="2000" smtClean="0"/>
              <a:t>требование раскрывать факт неприменения утвержденного и опубликованного, но еще не вступившего в силу нормативного правового акта по бухгалтерскому учету, а также возможную оценку влияния применения такого акта на показатели бухгалтерской отчетности организации за тот период, в котором должно начаться применение его (</a:t>
            </a:r>
            <a:r>
              <a:rPr lang="ru-RU" altLang="ru-RU" sz="2000" i="1" smtClean="0"/>
              <a:t>ранее - организация была обязана раскрывать это в своей отчетности</a:t>
            </a:r>
            <a:r>
              <a:rPr lang="ru-RU" altLang="ru-RU" sz="2000" smtClean="0"/>
              <a:t>);</a:t>
            </a:r>
            <a:br>
              <a:rPr lang="ru-RU" altLang="ru-RU" sz="2000" smtClean="0"/>
            </a:br>
            <a:r>
              <a:rPr lang="ru-RU" altLang="ru-RU" sz="2000" smtClean="0"/>
              <a:t/>
            </a:r>
            <a:br>
              <a:rPr lang="ru-RU" altLang="ru-RU" sz="2000" smtClean="0"/>
            </a:br>
            <a:r>
              <a:rPr lang="ru-RU" altLang="ru-RU" sz="2000" smtClean="0"/>
              <a:t>требование объявлять изменения учетной политики на год, следующий за отчетным (</a:t>
            </a:r>
            <a:r>
              <a:rPr lang="ru-RU" altLang="ru-RU" sz="2000" i="1" smtClean="0"/>
              <a:t>ранее - организация была обязана раскрывать это в своей отчетности</a:t>
            </a:r>
            <a:r>
              <a:rPr lang="ru-RU" altLang="ru-RU" sz="2000"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idx="4294967295"/>
          </p:nvPr>
        </p:nvSpPr>
        <p:spPr>
          <a:xfrm>
            <a:off x="1390651" y="1268414"/>
            <a:ext cx="9698567" cy="4681537"/>
          </a:xfrm>
        </p:spPr>
        <p:txBody>
          <a:bodyPr/>
          <a:lstStyle/>
          <a:p>
            <a:pPr eaLnBrk="1" hangingPunct="1">
              <a:lnSpc>
                <a:spcPct val="80000"/>
              </a:lnSpc>
            </a:pPr>
            <a:r>
              <a:rPr lang="ru-RU" altLang="ru-RU" sz="2000" b="1" smtClean="0">
                <a:solidFill>
                  <a:schemeClr val="tx2"/>
                </a:solidFill>
              </a:rPr>
              <a:t>ПРИКАЗ Минфина России от 19.04.2019 № 61н</a:t>
            </a:r>
          </a:p>
          <a:p>
            <a:pPr eaLnBrk="1" hangingPunct="1">
              <a:lnSpc>
                <a:spcPct val="80000"/>
              </a:lnSpc>
            </a:pPr>
            <a:r>
              <a:rPr lang="ru-RU" altLang="ru-RU" sz="2000" smtClean="0">
                <a:solidFill>
                  <a:schemeClr val="tx2"/>
                </a:solidFill>
              </a:rPr>
              <a:t>Зарегистрировано в Минюсте России 20 мая 2019 г. N 54667</a:t>
            </a:r>
            <a:br>
              <a:rPr lang="ru-RU" altLang="ru-RU" sz="2000" smtClean="0">
                <a:solidFill>
                  <a:schemeClr val="tx2"/>
                </a:solidFill>
              </a:rPr>
            </a:br>
            <a:r>
              <a:rPr lang="ru-RU" altLang="ru-RU" sz="2000" smtClean="0">
                <a:solidFill>
                  <a:schemeClr val="tx2"/>
                </a:solidFill>
              </a:rPr>
              <a:t>——————————————————————</a:t>
            </a:r>
          </a:p>
          <a:p>
            <a:pPr eaLnBrk="1" hangingPunct="1">
              <a:lnSpc>
                <a:spcPct val="80000"/>
              </a:lnSpc>
            </a:pPr>
            <a:r>
              <a:rPr lang="ru-RU" altLang="ru-RU" sz="2000" smtClean="0">
                <a:solidFill>
                  <a:schemeClr val="tx2"/>
                </a:solidFill>
              </a:rPr>
              <a:t>МИНИСТЕРСТВО ФИНАНСОВ РОССИЙСКОЙ ФЕДЕРАЦИИ</a:t>
            </a:r>
          </a:p>
          <a:p>
            <a:pPr eaLnBrk="1" hangingPunct="1">
              <a:lnSpc>
                <a:spcPct val="80000"/>
              </a:lnSpc>
            </a:pPr>
            <a:r>
              <a:rPr lang="ru-RU" altLang="ru-RU" sz="2000" smtClean="0">
                <a:solidFill>
                  <a:schemeClr val="tx2"/>
                </a:solidFill>
              </a:rPr>
              <a:t>ПРИКАЗ</a:t>
            </a:r>
            <a:br>
              <a:rPr lang="ru-RU" altLang="ru-RU" sz="2000" smtClean="0">
                <a:solidFill>
                  <a:schemeClr val="tx2"/>
                </a:solidFill>
              </a:rPr>
            </a:br>
            <a:r>
              <a:rPr lang="ru-RU" altLang="ru-RU" sz="2000" smtClean="0">
                <a:solidFill>
                  <a:schemeClr val="tx2"/>
                </a:solidFill>
              </a:rPr>
              <a:t>от 19 апреля 2019 г. N 61н</a:t>
            </a:r>
          </a:p>
          <a:p>
            <a:pPr eaLnBrk="1" hangingPunct="1">
              <a:lnSpc>
                <a:spcPct val="80000"/>
              </a:lnSpc>
            </a:pPr>
            <a:r>
              <a:rPr lang="ru-RU" altLang="ru-RU" sz="2000" smtClean="0">
                <a:solidFill>
                  <a:schemeClr val="tx2"/>
                </a:solidFill>
              </a:rPr>
              <a:t>О ВНЕСЕНИИ ИЗМЕНЕНИЙ</a:t>
            </a:r>
            <a:br>
              <a:rPr lang="ru-RU" altLang="ru-RU" sz="2000" smtClean="0">
                <a:solidFill>
                  <a:schemeClr val="tx2"/>
                </a:solidFill>
              </a:rPr>
            </a:br>
            <a:r>
              <a:rPr lang="ru-RU" altLang="ru-RU" sz="2000" smtClean="0">
                <a:solidFill>
                  <a:schemeClr val="tx2"/>
                </a:solidFill>
              </a:rPr>
              <a:t>В ПРИКАЗ МИНИСТЕРСТВА ФИНАНСОВ РОССИЙСКОЙ ФЕДЕРАЦИИ</a:t>
            </a:r>
            <a:br>
              <a:rPr lang="ru-RU" altLang="ru-RU" sz="2000" smtClean="0">
                <a:solidFill>
                  <a:schemeClr val="tx2"/>
                </a:solidFill>
              </a:rPr>
            </a:br>
            <a:r>
              <a:rPr lang="ru-RU" altLang="ru-RU" sz="2000" smtClean="0">
                <a:solidFill>
                  <a:schemeClr val="tx2"/>
                </a:solidFill>
              </a:rPr>
              <a:t>ОТ 2 ИЮЛЯ 2010 Г. N 66Н «О ФОРМАХ БУХГАЛТЕРСКОЙ</a:t>
            </a:r>
            <a:br>
              <a:rPr lang="ru-RU" altLang="ru-RU" sz="2000" smtClean="0">
                <a:solidFill>
                  <a:schemeClr val="tx2"/>
                </a:solidFill>
              </a:rPr>
            </a:br>
            <a:r>
              <a:rPr lang="ru-RU" altLang="ru-RU" sz="2000" smtClean="0">
                <a:solidFill>
                  <a:schemeClr val="tx2"/>
                </a:solidFill>
              </a:rPr>
              <a:t>ОТЧЕТНОСТИ ОРГАНИЗАЦИЙ»</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eaLnBrk="1" hangingPunct="1"/>
            <a:endParaRPr lang="ru-RU" altLang="ru-RU" smtClean="0">
              <a:ln>
                <a:noFill/>
              </a:ln>
            </a:endParaRPr>
          </a:p>
        </p:txBody>
      </p:sp>
      <p:sp>
        <p:nvSpPr>
          <p:cNvPr id="142339" name="Rectangle 3"/>
          <p:cNvSpPr>
            <a:spLocks noGrp="1" noChangeArrowheads="1"/>
          </p:cNvSpPr>
          <p:nvPr>
            <p:ph idx="1"/>
          </p:nvPr>
        </p:nvSpPr>
        <p:spPr/>
        <p:txBody>
          <a:bodyPr/>
          <a:lstStyle/>
          <a:p>
            <a:pPr eaLnBrk="1" hangingPunct="1">
              <a:lnSpc>
                <a:spcPct val="90000"/>
              </a:lnSpc>
            </a:pPr>
            <a:r>
              <a:rPr lang="ru-RU" altLang="ru-RU" sz="2000" smtClean="0"/>
              <a:t>Приказом Минфина России от 19 апреля 2019 г. N 61н внесены изменения в приказ Минфина России от 2 июля 2010 г. N 66н "О формах бухгалтерской отчетности организаций" (далее - приказ N 66н). Главные цели изменений - обеспечить своевременное формирование и ведение государственного информационного ресурса бухгалтерской (финансовой) отчетности организаций, а также привести отдельные положения приказа N 66н в соответствие с новой редакцией Положения по бухгалтерскому учету ПБУ 18/02 "Учет расчетов по налогу на прибыль организаций".</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smtClean="0"/>
              <a:t>«Особенности ведения бухгалтерского и налогового учета профсоюзными организациями с учетом изменений законодательства. Порядок формирования и сдачи отчетности».</a:t>
            </a:r>
            <a:r>
              <a:rPr lang="ru-RU" sz="2700" dirty="0" smtClean="0"/>
              <a:t/>
            </a:r>
            <a:br>
              <a:rPr lang="ru-RU" sz="2700" dirty="0" smtClean="0"/>
            </a:b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Целевые </a:t>
            </a:r>
            <a:r>
              <a:rPr lang="ru-RU" dirty="0" smtClean="0"/>
              <a:t>средства и их использование по целевому назначению. </a:t>
            </a:r>
            <a:endParaRPr lang="ru-RU" dirty="0" smtClean="0"/>
          </a:p>
          <a:p>
            <a:r>
              <a:rPr lang="ru-RU" dirty="0" smtClean="0"/>
              <a:t>Подарки</a:t>
            </a:r>
            <a:r>
              <a:rPr lang="ru-RU" dirty="0" smtClean="0"/>
              <a:t>. Культурно-массовые и спортивно-оздоровительные мероприятия. Призы. Направление на мероприятия за счет целевых средств членов профсоюза и работников предприятия - не членов профсоюза. Возмещение расходов. Налогообложение.</a:t>
            </a:r>
          </a:p>
          <a:p>
            <a:r>
              <a:rPr lang="ru-RU" dirty="0" smtClean="0"/>
              <a:t>Применение контрольно-кассовой техники в профсоюзных организациях: практические ситуации и примеры. </a:t>
            </a:r>
            <a:endParaRPr lang="ru-RU" dirty="0" smtClean="0"/>
          </a:p>
          <a:p>
            <a:r>
              <a:rPr lang="ru-RU" dirty="0" smtClean="0"/>
              <a:t>Применение </a:t>
            </a:r>
            <a:r>
              <a:rPr lang="ru-RU" dirty="0" err="1" smtClean="0"/>
              <a:t>онлайн-касс</a:t>
            </a:r>
            <a:r>
              <a:rPr lang="ru-RU" dirty="0" smtClean="0"/>
              <a:t> профсоюзными организациями в случае частичной оплаты членами профсоюза экскурсии, путевки, билетов через кассу наличными денежными средствами. </a:t>
            </a:r>
            <a:r>
              <a:rPr lang="ru-RU" dirty="0" err="1" smtClean="0"/>
              <a:t>Онлайн-касса</a:t>
            </a:r>
            <a:r>
              <a:rPr lang="ru-RU" dirty="0" smtClean="0"/>
              <a:t> при безналичных расчетах.</a:t>
            </a:r>
          </a:p>
          <a:p>
            <a:r>
              <a:rPr lang="ru-RU" dirty="0" smtClean="0"/>
              <a:t>Использование средств по коллективному договору: на какие цели можно использовать, а в каких случаях использование может быть рискованно с точки зрения налогообложения и страховых взносов?</a:t>
            </a:r>
          </a:p>
          <a:p>
            <a:r>
              <a:rPr lang="ru-RU" dirty="0" smtClean="0"/>
              <a:t>Порядок сдачи отчетности профсоюзными организациями.</a:t>
            </a:r>
          </a:p>
          <a:p>
            <a:r>
              <a:rPr lang="ru-RU" dirty="0" smtClean="0"/>
              <a:t>Изменения законодательства, актуальные для бухгалтера в области бухгалтерского и налогового учета.</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AutoShape 2">
            <a:extLst>
              <a:ext uri="{FF2B5EF4-FFF2-40B4-BE49-F238E27FC236}">
                <a16:creationId xmlns="" xmlns:a16="http://schemas.microsoft.com/office/drawing/2014/main" id="{2AFA3015-BEF8-4240-B807-4CDAB330BC3C}"/>
              </a:ext>
            </a:extLst>
          </p:cNvPr>
          <p:cNvSpPr>
            <a:spLocks noGrp="1" noChangeArrowheads="1"/>
          </p:cNvSpPr>
          <p:nvPr>
            <p:ph type="title"/>
          </p:nvPr>
        </p:nvSpPr>
        <p:spPr/>
        <p:txBody>
          <a:bodyPr rtlCol="0">
            <a:normAutofit/>
          </a:bodyPr>
          <a:lstStyle/>
          <a:p>
            <a:pPr eaLnBrk="1" fontAlgn="auto" hangingPunct="1">
              <a:spcAft>
                <a:spcPts val="0"/>
              </a:spcAft>
              <a:defRPr/>
            </a:pPr>
            <a:r>
              <a:rPr lang="ru-RU" altLang="ru-RU" sz="3200">
                <a:solidFill>
                  <a:schemeClr val="tx1">
                    <a:lumMod val="85000"/>
                    <a:lumOff val="15000"/>
                  </a:schemeClr>
                </a:solidFill>
              </a:rPr>
              <a:t>Уточнен порядок заполнения кодовой зоны отчетов</a:t>
            </a:r>
            <a:br>
              <a:rPr lang="ru-RU" altLang="ru-RU" sz="3200">
                <a:solidFill>
                  <a:schemeClr val="tx1">
                    <a:lumMod val="85000"/>
                    <a:lumOff val="15000"/>
                  </a:schemeClr>
                </a:solidFill>
              </a:rPr>
            </a:br>
            <a:endParaRPr lang="ru-RU" altLang="ru-RU" sz="3200">
              <a:solidFill>
                <a:schemeClr val="tx1">
                  <a:lumMod val="85000"/>
                  <a:lumOff val="15000"/>
                </a:schemeClr>
              </a:solidFill>
            </a:endParaRPr>
          </a:p>
        </p:txBody>
      </p:sp>
      <p:sp>
        <p:nvSpPr>
          <p:cNvPr id="129027" name="Rectangle 3">
            <a:extLst>
              <a:ext uri="{FF2B5EF4-FFF2-40B4-BE49-F238E27FC236}">
                <a16:creationId xmlns="" xmlns:a16="http://schemas.microsoft.com/office/drawing/2014/main" id="{EFD32210-FB69-4446-AE2C-785C3DE1EE65}"/>
              </a:ext>
            </a:extLst>
          </p:cNvPr>
          <p:cNvSpPr>
            <a:spLocks noGrp="1" noChangeArrowheads="1"/>
          </p:cNvSpPr>
          <p:nvPr>
            <p:ph idx="1"/>
          </p:nvPr>
        </p:nvSpPr>
        <p:spPr/>
        <p:txBody>
          <a:bodyPr rtlCol="0">
            <a:normAutofit/>
          </a:bodyPr>
          <a:lstStyle/>
          <a:p>
            <a:pPr eaLnBrk="1" fontAlgn="auto" hangingPunct="1">
              <a:lnSpc>
                <a:spcPct val="90000"/>
              </a:lnSpc>
              <a:buFont typeface="Arial"/>
              <a:buChar char="•"/>
              <a:defRPr/>
            </a:pPr>
            <a:r>
              <a:rPr lang="ru-RU" altLang="ru-RU" sz="2000">
                <a:solidFill>
                  <a:schemeClr val="tx1">
                    <a:lumMod val="85000"/>
                    <a:lumOff val="15000"/>
                  </a:schemeClr>
                </a:solidFill>
              </a:rPr>
              <a:t>Установлено, что в заголовочной части бухгалтерского баланса, отчета о финансовых результатах, отчета о целевом использовании средств, отчета об изменениях капитала и отчета о движении денежных средств коды указываются в соответствии с общероссийскими классификаторами технико-экономической и социальной информации в социально-экономической области. Код и наименование позиции (данных) должны приводиться согласно указанным по строкам общероссийским классификаторам. В частности:</a:t>
            </a:r>
          </a:p>
          <a:p>
            <a:pPr eaLnBrk="1" fontAlgn="auto" hangingPunct="1">
              <a:lnSpc>
                <a:spcPct val="90000"/>
              </a:lnSpc>
              <a:buFont typeface="Arial"/>
              <a:buChar char="•"/>
              <a:defRPr/>
            </a:pPr>
            <a:r>
              <a:rPr lang="ru-RU" altLang="ru-RU" sz="2000">
                <a:solidFill>
                  <a:schemeClr val="tx1">
                    <a:lumMod val="85000"/>
                    <a:lumOff val="15000"/>
                  </a:schemeClr>
                </a:solidFill>
              </a:rPr>
              <a:t>вид деятельности - в соответствии с Общероссийским классификатором видов экономической деятельности ОКВЭД 2 (ранее - ОКВЭД);</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AutoShape 2">
            <a:extLst>
              <a:ext uri="{FF2B5EF4-FFF2-40B4-BE49-F238E27FC236}">
                <a16:creationId xmlns="" xmlns:a16="http://schemas.microsoft.com/office/drawing/2014/main" id="{CF845B01-D07B-4362-85B2-802269F5836A}"/>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ru-RU" altLang="ru-RU" sz="3200">
                <a:solidFill>
                  <a:schemeClr val="tx1">
                    <a:lumMod val="85000"/>
                    <a:lumOff val="15000"/>
                  </a:schemeClr>
                </a:solidFill>
              </a:rPr>
              <a:t>Унифицированы единицы измерения показателей отчетности</a:t>
            </a:r>
            <a:br>
              <a:rPr lang="ru-RU" altLang="ru-RU" sz="3200">
                <a:solidFill>
                  <a:schemeClr val="tx1">
                    <a:lumMod val="85000"/>
                    <a:lumOff val="15000"/>
                  </a:schemeClr>
                </a:solidFill>
              </a:rPr>
            </a:br>
            <a:endParaRPr lang="ru-RU" altLang="ru-RU" sz="3200">
              <a:solidFill>
                <a:schemeClr val="tx1">
                  <a:lumMod val="85000"/>
                  <a:lumOff val="15000"/>
                </a:schemeClr>
              </a:solidFill>
            </a:endParaRPr>
          </a:p>
        </p:txBody>
      </p:sp>
      <p:sp>
        <p:nvSpPr>
          <p:cNvPr id="145411" name="Rectangle 3"/>
          <p:cNvSpPr>
            <a:spLocks noGrp="1" noChangeArrowheads="1"/>
          </p:cNvSpPr>
          <p:nvPr>
            <p:ph idx="1"/>
          </p:nvPr>
        </p:nvSpPr>
        <p:spPr/>
        <p:txBody>
          <a:bodyPr/>
          <a:lstStyle/>
          <a:p>
            <a:pPr eaLnBrk="1" hangingPunct="1"/>
            <a:r>
              <a:rPr lang="ru-RU" altLang="ru-RU" smtClean="0"/>
              <a:t>Во всех отчетах, входящих в состав бухгалтерской отчетности организации, все стоимостные показатели приводятся только в тысячах рублей (ранее - по выбору организации в тысячах рублей или в миллионах рублей).</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AutoShape 2">
            <a:extLst>
              <a:ext uri="{FF2B5EF4-FFF2-40B4-BE49-F238E27FC236}">
                <a16:creationId xmlns="" xmlns:a16="http://schemas.microsoft.com/office/drawing/2014/main" id="{1B5A04AD-4A35-4F7C-BAD0-3977775C0F4A}"/>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ru-RU" altLang="ru-RU" sz="3200">
                <a:solidFill>
                  <a:schemeClr val="tx1">
                    <a:lumMod val="85000"/>
                    <a:lumOff val="15000"/>
                  </a:schemeClr>
                </a:solidFill>
              </a:rPr>
              <a:t>Введено раскрытие информации об аудиторской организации,</a:t>
            </a:r>
            <a:br>
              <a:rPr lang="ru-RU" altLang="ru-RU" sz="3200">
                <a:solidFill>
                  <a:schemeClr val="tx1">
                    <a:lumMod val="85000"/>
                    <a:lumOff val="15000"/>
                  </a:schemeClr>
                </a:solidFill>
              </a:rPr>
            </a:br>
            <a:r>
              <a:rPr lang="ru-RU" altLang="ru-RU" sz="3200">
                <a:solidFill>
                  <a:schemeClr val="tx1">
                    <a:lumMod val="85000"/>
                    <a:lumOff val="15000"/>
                  </a:schemeClr>
                </a:solidFill>
              </a:rPr>
              <a:t>проводившей аудит отчетности</a:t>
            </a:r>
            <a:br>
              <a:rPr lang="ru-RU" altLang="ru-RU" sz="3200">
                <a:solidFill>
                  <a:schemeClr val="tx1">
                    <a:lumMod val="85000"/>
                    <a:lumOff val="15000"/>
                  </a:schemeClr>
                </a:solidFill>
              </a:rPr>
            </a:br>
            <a:endParaRPr lang="ru-RU" altLang="ru-RU" sz="3200">
              <a:solidFill>
                <a:schemeClr val="tx1">
                  <a:lumMod val="85000"/>
                  <a:lumOff val="15000"/>
                </a:schemeClr>
              </a:solidFill>
            </a:endParaRPr>
          </a:p>
        </p:txBody>
      </p:sp>
      <p:sp>
        <p:nvSpPr>
          <p:cNvPr id="132099" name="Rectangle 3">
            <a:extLst>
              <a:ext uri="{FF2B5EF4-FFF2-40B4-BE49-F238E27FC236}">
                <a16:creationId xmlns="" xmlns:a16="http://schemas.microsoft.com/office/drawing/2014/main" id="{1C991496-0C7C-4456-BC8D-F66D19F39C7E}"/>
              </a:ext>
            </a:extLst>
          </p:cNvPr>
          <p:cNvSpPr>
            <a:spLocks noGrp="1" noChangeArrowheads="1"/>
          </p:cNvSpPr>
          <p:nvPr>
            <p:ph idx="1"/>
          </p:nvPr>
        </p:nvSpPr>
        <p:spPr/>
        <p:txBody>
          <a:bodyPr rtlCol="0">
            <a:normAutofit/>
          </a:bodyPr>
          <a:lstStyle/>
          <a:p>
            <a:pPr eaLnBrk="1" fontAlgn="auto" hangingPunct="1">
              <a:lnSpc>
                <a:spcPct val="90000"/>
              </a:lnSpc>
              <a:buFont typeface="Arial"/>
              <a:buChar char="•"/>
              <a:defRPr/>
            </a:pPr>
            <a:r>
              <a:rPr lang="ru-RU" altLang="ru-RU" sz="2000">
                <a:solidFill>
                  <a:schemeClr val="tx1">
                    <a:lumMod val="85000"/>
                    <a:lumOff val="15000"/>
                  </a:schemeClr>
                </a:solidFill>
              </a:rPr>
              <a:t>Организация должна раскрывать в бухгалтерской отчетности данные об аудиторской организации (индивидуальном аудиторе), осуществляющей аудит этой отчетности. Такие данные приводятся в заголовочной части бухгалтерского баланса.</a:t>
            </a:r>
          </a:p>
          <a:p>
            <a:pPr eaLnBrk="1" fontAlgn="auto" hangingPunct="1">
              <a:lnSpc>
                <a:spcPct val="90000"/>
              </a:lnSpc>
              <a:buFont typeface="Arial"/>
              <a:buChar char="•"/>
              <a:defRPr/>
            </a:pPr>
            <a:r>
              <a:rPr lang="ru-RU" altLang="ru-RU" sz="2000">
                <a:solidFill>
                  <a:schemeClr val="tx1">
                    <a:lumMod val="85000"/>
                    <a:lumOff val="15000"/>
                  </a:schemeClr>
                </a:solidFill>
              </a:rPr>
              <a:t>В случае, когда бухгалтерская отчетность организации подлежит обязательному аудиту, в заголовочной части бухгалтерского баланса раскрываются: наименование аудиторской организации (фамилия, имя, отчество (при наличии) индивидуального аудитора); идентификационный номер налогоплательщика (ИНН); основной государственный регистрационный номер (ОГРН или ОГРНИП).</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1"/>
          <p:cNvSpPr>
            <a:spLocks noGrp="1"/>
          </p:cNvSpPr>
          <p:nvPr>
            <p:ph type="title"/>
          </p:nvPr>
        </p:nvSpPr>
        <p:spPr>
          <a:xfrm>
            <a:off x="609600" y="599440"/>
            <a:ext cx="10972800" cy="802640"/>
          </a:xfrm>
        </p:spPr>
        <p:txBody>
          <a:bodyPr/>
          <a:lstStyle/>
          <a:p>
            <a:r>
              <a:rPr lang="ru-RU" altLang="ru-RU" dirty="0" smtClean="0"/>
              <a:t>НОВОЕ в ОТЧЕТНОСТИ</a:t>
            </a:r>
          </a:p>
        </p:txBody>
      </p:sp>
      <p:sp>
        <p:nvSpPr>
          <p:cNvPr id="33795" name="Объект 2"/>
          <p:cNvSpPr>
            <a:spLocks noGrp="1"/>
          </p:cNvSpPr>
          <p:nvPr>
            <p:ph idx="1"/>
          </p:nvPr>
        </p:nvSpPr>
        <p:spPr>
          <a:xfrm>
            <a:off x="518160" y="1839279"/>
            <a:ext cx="10922000" cy="5183187"/>
          </a:xfrm>
        </p:spPr>
        <p:txBody>
          <a:bodyPr/>
          <a:lstStyle/>
          <a:p>
            <a:r>
              <a:rPr lang="ru-RU" altLang="ru-RU" dirty="0" smtClean="0"/>
              <a:t>С 2019 г. отчет о целевом финансировании </a:t>
            </a:r>
            <a:r>
              <a:rPr lang="ru-RU" altLang="ru-RU" dirty="0" smtClean="0"/>
              <a:t> является отдельным отчетом</a:t>
            </a:r>
            <a:endParaRPr lang="ru-RU" altLang="ru-RU" dirty="0" smtClean="0"/>
          </a:p>
          <a:p>
            <a:r>
              <a:rPr lang="ru-RU" altLang="ru-RU" dirty="0" smtClean="0"/>
              <a:t>С 2019 г. подавать бухгалтерские формы необходимо только в ИФНС. Отчитаться можно только в электронном виде. Субъекты малого предпринимательства впервые отчитаться </a:t>
            </a:r>
            <a:r>
              <a:rPr lang="ru-RU" altLang="ru-RU" dirty="0" err="1" smtClean="0"/>
              <a:t>электронно</a:t>
            </a:r>
            <a:r>
              <a:rPr lang="ru-RU" altLang="ru-RU" dirty="0" smtClean="0"/>
              <a:t> должны при подаче форм за 2020 г.; все прочие организации – за 2019 г. </a:t>
            </a:r>
          </a:p>
        </p:txBody>
      </p:sp>
    </p:spTree>
    <p:extLst>
      <p:ext uri="{BB962C8B-B14F-4D97-AF65-F5344CB8AC3E}">
        <p14:creationId xmlns="" xmlns:p14="http://schemas.microsoft.com/office/powerpoint/2010/main" val="21564947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0945" y="452582"/>
            <a:ext cx="9942079" cy="1985817"/>
          </a:xfrm>
        </p:spPr>
        <p:txBody>
          <a:bodyPr>
            <a:noAutofit/>
          </a:bodyPr>
          <a:lstStyle/>
          <a:p>
            <a:r>
              <a:rPr lang="ru-RU" sz="1800" b="1" dirty="0"/>
              <a:t> </a:t>
            </a:r>
            <a:br>
              <a:rPr lang="ru-RU" sz="1800" b="1" dirty="0"/>
            </a:br>
            <a:r>
              <a:rPr lang="ru-RU" sz="1800" b="1" dirty="0"/>
              <a:t>РЕКОМЕНДАЦИИ</a:t>
            </a:r>
            <a:br>
              <a:rPr lang="ru-RU" sz="1800" b="1" dirty="0"/>
            </a:br>
            <a:r>
              <a:rPr lang="ru-RU" sz="1800" b="1" dirty="0"/>
              <a:t>АУДИТОРСКИМ ОРГАНИЗАЦИЯМ, ИНДИВИДУАЛЬНЫМ АУДИТОРАМ,</a:t>
            </a:r>
            <a:br>
              <a:rPr lang="ru-RU" sz="1800" b="1" dirty="0"/>
            </a:br>
            <a:r>
              <a:rPr lang="ru-RU" sz="1800" b="1" dirty="0"/>
              <a:t>АУДИТОРАМ ПО ПРОВЕДЕНИЮ АУДИТА ГОДОВОЙ БУХГАЛТЕРСКОЙ</a:t>
            </a:r>
            <a:br>
              <a:rPr lang="ru-RU" sz="1800" b="1" dirty="0"/>
            </a:br>
            <a:r>
              <a:rPr lang="ru-RU" sz="1800" b="1" dirty="0"/>
              <a:t>ОТЧЕТНОСТИ ОРГАНИЗАЦИЙ ЗА 2018 ГОД</a:t>
            </a:r>
            <a:br>
              <a:rPr lang="ru-RU" sz="1800" b="1" dirty="0"/>
            </a:br>
            <a:r>
              <a:rPr lang="ru-RU" sz="1800" dirty="0"/>
              <a:t/>
            </a:r>
            <a:br>
              <a:rPr lang="ru-RU" sz="1800" dirty="0"/>
            </a:br>
            <a:r>
              <a:rPr lang="ru-RU" sz="1800" dirty="0"/>
              <a:t>(приложение к письму от 21 января 2019 г. N 07-04-09/2654)</a:t>
            </a:r>
            <a:br>
              <a:rPr lang="ru-RU" sz="1800" dirty="0"/>
            </a:br>
            <a:endParaRPr lang="ru-RU" sz="1800" dirty="0"/>
          </a:p>
        </p:txBody>
      </p:sp>
      <p:sp>
        <p:nvSpPr>
          <p:cNvPr id="3" name="Объект 2"/>
          <p:cNvSpPr>
            <a:spLocks noGrp="1"/>
          </p:cNvSpPr>
          <p:nvPr>
            <p:ph idx="1"/>
          </p:nvPr>
        </p:nvSpPr>
        <p:spPr>
          <a:xfrm>
            <a:off x="1484310" y="2666999"/>
            <a:ext cx="10018713" cy="3641437"/>
          </a:xfrm>
        </p:spPr>
        <p:txBody>
          <a:bodyPr>
            <a:normAutofit fontScale="47500" lnSpcReduction="20000"/>
          </a:bodyPr>
          <a:lstStyle/>
          <a:p>
            <a:endParaRPr lang="ru-RU" dirty="0"/>
          </a:p>
          <a:p>
            <a:r>
              <a:rPr lang="ru-RU" b="1" dirty="0"/>
              <a:t>Раскрытие данных о доходах и расходах</a:t>
            </a:r>
            <a:endParaRPr lang="ru-RU" dirty="0"/>
          </a:p>
          <a:p>
            <a:r>
              <a:rPr lang="ru-RU" b="1" dirty="0"/>
              <a:t>некоммерческой организации</a:t>
            </a:r>
            <a:endParaRPr lang="ru-RU" dirty="0"/>
          </a:p>
          <a:p>
            <a:r>
              <a:rPr lang="ru-RU" dirty="0"/>
              <a:t> </a:t>
            </a:r>
          </a:p>
          <a:p>
            <a:r>
              <a:rPr lang="ru-RU" dirty="0"/>
              <a:t>Исходя из Федерального закона "О бухгалтерском учете" годовая бухгалтерская отчетность некоммерческой организации состоит, как правило, из бухгалтерского баланса, отчета о целевом использовании средств и приложений к ним. Отчет о финансовых результатах не определен в качестве отдельного бухгалтерского отчета некоммерческих организаций.</a:t>
            </a:r>
          </a:p>
          <a:p>
            <a:r>
              <a:rPr lang="ru-RU" dirty="0"/>
              <a:t>Вместе с тем данные о доходах и расходах некоммерческой организации могут быть значимыми для оценки финансового результата деятельности некоммерческой организации заинтересованными пользователями бухгалтерской отчетности. В этой связи с учетом существенности таких данных некоммерческая организация должна раскрывать их. Исходя из ПБУ 4/99 и приказа Минфина России от 2 июля 2010 г. N 66н допустимы следующие способы раскрытия этих данных:</a:t>
            </a:r>
          </a:p>
          <a:p>
            <a:r>
              <a:rPr lang="ru-RU" dirty="0"/>
              <a:t>1) непосредственно в отчете о целевом использовании средств. Форма отчета о целевом использовании средств утверждена приказом Минфина России от 2 июля 2010 г. N 66н. При этом исходя из этого приказа некоммерческая организация вправе самостоятельно определять детализацию показателей по статьям данного отчета;</a:t>
            </a:r>
          </a:p>
          <a:p>
            <a:r>
              <a:rPr lang="ru-RU" dirty="0"/>
              <a:t>2) в пояснениях к бухгалтерскому балансу и отчету о целевом использовании средств. При этом согласно приказу Минфина России от 2 июля 2010 г. N 66н информация о доходах и расходах раскрывается применительно к составу показателей отчета о финансовых результатах.</a:t>
            </a:r>
          </a:p>
          <a:p>
            <a:endParaRPr lang="ru-RU" dirty="0"/>
          </a:p>
        </p:txBody>
      </p:sp>
    </p:spTree>
    <p:extLst>
      <p:ext uri="{BB962C8B-B14F-4D97-AF65-F5344CB8AC3E}">
        <p14:creationId xmlns="" xmlns:p14="http://schemas.microsoft.com/office/powerpoint/2010/main" val="2723426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AutoShape 2"/>
          <p:cNvSpPr>
            <a:spLocks noGrp="1" noChangeArrowheads="1"/>
          </p:cNvSpPr>
          <p:nvPr>
            <p:ph type="title" idx="4294967295"/>
          </p:nvPr>
        </p:nvSpPr>
        <p:spPr>
          <a:xfrm>
            <a:off x="1871133" y="762000"/>
            <a:ext cx="8737600" cy="795338"/>
          </a:xfrm>
        </p:spPr>
        <p:txBody>
          <a:bodyPr/>
          <a:lstStyle/>
          <a:p>
            <a:pPr eaLnBrk="1" hangingPunct="1"/>
            <a:r>
              <a:rPr lang="ru-RU" altLang="ru-RU" smtClean="0">
                <a:ln>
                  <a:noFill/>
                </a:ln>
              </a:rPr>
              <a:t>Проект</a:t>
            </a:r>
          </a:p>
        </p:txBody>
      </p:sp>
      <p:sp>
        <p:nvSpPr>
          <p:cNvPr id="48131" name="Rectangle 3"/>
          <p:cNvSpPr>
            <a:spLocks noGrp="1" noChangeArrowheads="1"/>
          </p:cNvSpPr>
          <p:nvPr>
            <p:ph type="body" idx="4294967295"/>
          </p:nvPr>
        </p:nvSpPr>
        <p:spPr>
          <a:xfrm>
            <a:off x="1102784" y="1773239"/>
            <a:ext cx="10081683" cy="4313237"/>
          </a:xfrm>
        </p:spPr>
        <p:txBody>
          <a:bodyPr/>
          <a:lstStyle/>
          <a:p>
            <a:pPr eaLnBrk="1" hangingPunct="1">
              <a:lnSpc>
                <a:spcPct val="80000"/>
              </a:lnSpc>
            </a:pPr>
            <a:r>
              <a:rPr lang="ru-RU" altLang="ru-RU" sz="1800" dirty="0" smtClean="0"/>
              <a:t>Планируется внесение изменений в </a:t>
            </a:r>
            <a:r>
              <a:rPr lang="ru-RU" altLang="ru-RU" sz="1800" dirty="0" err="1" smtClean="0"/>
              <a:t>КоАП</a:t>
            </a:r>
            <a:r>
              <a:rPr lang="ru-RU" altLang="ru-RU" sz="1800" dirty="0" smtClean="0"/>
              <a:t> </a:t>
            </a:r>
            <a:r>
              <a:rPr lang="ru-RU" altLang="ru-RU" sz="1800" dirty="0" err="1" smtClean="0"/>
              <a:t>в</a:t>
            </a:r>
            <a:r>
              <a:rPr lang="ru-RU" altLang="ru-RU" sz="1800" dirty="0" smtClean="0"/>
              <a:t> части установления ответственности за непредставление обязательного экземпляра годовой бухгалтерской (финансовой) отчетности и аудиторского заключения о ней. Проект вынесен на общественное обсуждение.</a:t>
            </a:r>
          </a:p>
          <a:p>
            <a:pPr eaLnBrk="1" hangingPunct="1">
              <a:lnSpc>
                <a:spcPct val="80000"/>
              </a:lnSpc>
            </a:pPr>
            <a:r>
              <a:rPr lang="ru-RU" altLang="ru-RU" sz="1800" dirty="0" smtClean="0"/>
              <a:t>Это связано с изменением порядка сдачи отчетности – соответствующие законы подписаны президентом РФ. Отчетность за 2019 год большинство организаций впервые будут сдавать только в налоговую, которая начнет формировать государственный информационный ресурс такой отчетности.</a:t>
            </a:r>
          </a:p>
          <a:p>
            <a:pPr eaLnBrk="1" hangingPunct="1">
              <a:lnSpc>
                <a:spcPct val="80000"/>
              </a:lnSpc>
            </a:pPr>
            <a:r>
              <a:rPr lang="ru-RU" altLang="ru-RU" sz="1800" dirty="0" smtClean="0"/>
              <a:t>В </a:t>
            </a:r>
            <a:r>
              <a:rPr lang="ru-RU" altLang="ru-RU" sz="1800" dirty="0" err="1" smtClean="0"/>
              <a:t>КоАП</a:t>
            </a:r>
            <a:r>
              <a:rPr lang="ru-RU" altLang="ru-RU" sz="1800" dirty="0" smtClean="0"/>
              <a:t> появится новая статья 15.11.1 – о непредставлении в налоговый орган такой отчетности и АЗ по ней (если она подлежит обязательному аудиту) в целях формирования названного ресурса.</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body" idx="4294967295"/>
          </p:nvPr>
        </p:nvSpPr>
        <p:spPr>
          <a:xfrm>
            <a:off x="1007533" y="981075"/>
            <a:ext cx="10272184" cy="4306888"/>
          </a:xfrm>
        </p:spPr>
        <p:txBody>
          <a:bodyPr>
            <a:normAutofit lnSpcReduction="10000"/>
          </a:bodyPr>
          <a:lstStyle/>
          <a:p>
            <a:pPr eaLnBrk="1" hangingPunct="1"/>
            <a:r>
              <a:rPr lang="ru-RU" altLang="ru-RU" smtClean="0"/>
              <a:t>Запоздалое (с нарушением сроков) представление отчетности, не подлежащей обязательному аудиту, или ее представление в неполном составе и иные нарушения порядка ее представления будут приводить к штрафу для должностных лиц в размере 50-70 тысяч рублей, для юрлиц – от 100 тысяч до 200 тысяч рублей.</a:t>
            </a:r>
          </a:p>
          <a:p>
            <a:pPr eaLnBrk="1" hangingPunct="1"/>
            <a:r>
              <a:rPr lang="ru-RU" altLang="ru-RU" smtClean="0"/>
              <a:t>Такие же нарушения в отношении отчетности, подлежащей обязательному аудиту, будут стоить должностному лицу 80-100 тысяч рублей, юрлицу – 300-500 тысяч.</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body" idx="4294967295"/>
          </p:nvPr>
        </p:nvSpPr>
        <p:spPr>
          <a:xfrm>
            <a:off x="1007534" y="1052513"/>
            <a:ext cx="10367433" cy="4235450"/>
          </a:xfrm>
        </p:spPr>
        <p:txBody>
          <a:bodyPr/>
          <a:lstStyle/>
          <a:p>
            <a:pPr eaLnBrk="1" hangingPunct="1"/>
            <a:r>
              <a:rPr lang="ru-RU" altLang="ru-RU" smtClean="0"/>
              <a:t>Если "неаудируемая" отчетность не сдана в налоговый орган до 31 декабря года, следующего за годом, за который она составлена, штраф возрастет для должностных лиц до пределов 80-100 тысяч рублей, для юрлиц – 200-300 тысяч рублей.</a:t>
            </a:r>
          </a:p>
          <a:p>
            <a:pPr eaLnBrk="1" hangingPunct="1"/>
            <a:r>
              <a:rPr lang="ru-RU" altLang="ru-RU" smtClean="0"/>
              <a:t>То же самое в отношении подлежащей обязательному аудиту отчетности грозит должностным лицам потерей 100-200 тысяч рублей, на юрлицам – 500-700 тысяч рублей.</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p:txBody>
          <a:bodyPr/>
          <a:lstStyle/>
          <a:p>
            <a:r>
              <a:rPr lang="ru-RU" altLang="ru-RU" smtClean="0">
                <a:latin typeface="Arial" panose="020B0604020202020204" pitchFamily="34" charset="0"/>
                <a:cs typeface="Arial" panose="020B0604020202020204" pitchFamily="34" charset="0"/>
              </a:rPr>
              <a:t>Отчетность</a:t>
            </a:r>
          </a:p>
        </p:txBody>
      </p:sp>
      <p:sp>
        <p:nvSpPr>
          <p:cNvPr id="3" name="Объект 2"/>
          <p:cNvSpPr>
            <a:spLocks noGrp="1"/>
          </p:cNvSpPr>
          <p:nvPr>
            <p:ph idx="1"/>
          </p:nvPr>
        </p:nvSpPr>
        <p:spPr/>
        <p:txBody>
          <a:bodyPr/>
          <a:lstStyle/>
          <a:p>
            <a:r>
              <a:rPr lang="ru-RU" altLang="ru-RU" smtClean="0">
                <a:latin typeface="Arial" panose="020B0604020202020204" pitchFamily="34" charset="0"/>
                <a:cs typeface="Arial" panose="020B0604020202020204" pitchFamily="34" charset="0"/>
              </a:rPr>
              <a:t>Бухгалтерская</a:t>
            </a:r>
          </a:p>
          <a:p>
            <a:r>
              <a:rPr lang="ru-RU" altLang="ru-RU" smtClean="0">
                <a:latin typeface="Arial" panose="020B0604020202020204" pitchFamily="34" charset="0"/>
                <a:cs typeface="Arial" panose="020B0604020202020204" pitchFamily="34" charset="0"/>
              </a:rPr>
              <a:t>Статистическая</a:t>
            </a:r>
          </a:p>
          <a:p>
            <a:r>
              <a:rPr lang="ru-RU" altLang="ru-RU" smtClean="0">
                <a:latin typeface="Arial" panose="020B0604020202020204" pitchFamily="34" charset="0"/>
                <a:cs typeface="Arial" panose="020B0604020202020204" pitchFamily="34" charset="0"/>
              </a:rPr>
              <a:t>Налоговая</a:t>
            </a:r>
          </a:p>
          <a:p>
            <a:r>
              <a:rPr lang="ru-RU" altLang="ru-RU" smtClean="0">
                <a:latin typeface="Arial" panose="020B0604020202020204" pitchFamily="34" charset="0"/>
                <a:cs typeface="Arial" panose="020B0604020202020204" pitchFamily="34" charset="0"/>
              </a:rPr>
              <a:t>Отчетность перед высшим органом управления</a:t>
            </a:r>
          </a:p>
          <a:p>
            <a:pPr>
              <a:buFont typeface="Arial" panose="020B0604020202020204" pitchFamily="34" charset="0"/>
              <a:buNone/>
            </a:pPr>
            <a:endParaRPr lang="ru-RU" altLang="ru-RU" smtClean="0">
              <a:latin typeface="Arial" panose="020B0604020202020204" pitchFamily="34" charset="0"/>
              <a:cs typeface="Arial" panose="020B0604020202020204" pitchFamily="34" charset="0"/>
            </a:endParaRPr>
          </a:p>
          <a:p>
            <a:r>
              <a:rPr lang="ru-RU" altLang="ru-RU" smtClean="0">
                <a:latin typeface="Arial" panose="020B0604020202020204" pitchFamily="34" charset="0"/>
                <a:cs typeface="Arial" panose="020B0604020202020204" pitchFamily="34" charset="0"/>
              </a:rPr>
              <a:t>Отчетность в Минюст</a:t>
            </a:r>
          </a:p>
          <a:p>
            <a:endParaRPr lang="ru-RU" altLang="ru-RU" smtClean="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6282914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Транспортный налог. Федеральный закон от 29.09.2019 № 325-ФЗ.</a:t>
            </a:r>
            <a:br>
              <a:rPr lang="ru-RU" dirty="0" smtClean="0"/>
            </a:br>
            <a:endParaRPr lang="ru-RU" dirty="0"/>
          </a:p>
        </p:txBody>
      </p:sp>
      <p:sp>
        <p:nvSpPr>
          <p:cNvPr id="3" name="Содержимое 2"/>
          <p:cNvSpPr>
            <a:spLocks noGrp="1"/>
          </p:cNvSpPr>
          <p:nvPr>
            <p:ph idx="1"/>
          </p:nvPr>
        </p:nvSpPr>
        <p:spPr>
          <a:xfrm>
            <a:off x="659756" y="2558004"/>
            <a:ext cx="10922643" cy="4016531"/>
          </a:xfrm>
        </p:spPr>
        <p:txBody>
          <a:bodyPr>
            <a:normAutofit fontScale="55000" lnSpcReduction="20000"/>
          </a:bodyPr>
          <a:lstStyle/>
          <a:p>
            <a:r>
              <a:rPr lang="ru-RU" dirty="0" smtClean="0"/>
              <a:t>В отчетности за 2019 год бухгалтеры будут в последний раз сдавать налоговую декларацию по транспортному налогу и налоговую декларацию по земельному налогу. С 2020 года налоговая служба будет самостоятельно, на основании имеющихся у них данных из ГИБДД и реестра на землю, рассчитывать налоги и высылать в компании сообщения о начисленном и подлежащем уплате налоге. Такое правило уже много лет работает в отношении граждан России. Теперь этот опыт будет распространен и на юридические лица. По большому счету, это можно расценивать, как облегчение работы бухгалтера. Главное, чтобы базы ИФНС работали без сбоев. Если компания владеет транспортом или землей, но ИФНС ей не высылает сообщение о необходимости уплатить налоги, компания обязана сама уведомить налоговую о наличие у неё транспортных средств и земельных участков, которые являются объектами налогообложения и не подпадают под льготы. Эта новая обязанность появится в 2021 году. Вместе с сообщением о том, что у компании есть объект налогообложения, нужно представить в налоговую инспекцию копии документов, которые подтверждают регистрацию транспорта или права на участок. Сделать это нужно один раз до 31 декабря года, следующего за истекшим налоговым периодом.</a:t>
            </a:r>
          </a:p>
          <a:p>
            <a:r>
              <a:rPr lang="ru-RU" dirty="0" smtClean="0"/>
              <a:t>Если вы проигнорируете эту обязанность и не сообщите налоговикам о наличии у вашей компании таких объектов налогообложения, как транспорт и земельный участок, компанию могут оштрафовать на сумму размере 20% от неуплаченной суммы налога. Новая обязанность сообщать о владении транспортом и земельным участком у организаций появится с 2021 года. </a:t>
            </a:r>
            <a:br>
              <a:rPr lang="ru-RU" dirty="0" smtClean="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noChangeArrowheads="1"/>
          </p:cNvSpPr>
          <p:nvPr>
            <p:ph type="title"/>
          </p:nvPr>
        </p:nvSpPr>
        <p:spPr/>
        <p:txBody>
          <a:bodyPr/>
          <a:lstStyle/>
          <a:p>
            <a:pPr eaLnBrk="1" hangingPunct="1"/>
            <a:r>
              <a:rPr lang="ru-RU" altLang="ru-RU" smtClean="0">
                <a:ln>
                  <a:noFill/>
                </a:ln>
              </a:rPr>
              <a:t>Статья 9</a:t>
            </a:r>
          </a:p>
        </p:txBody>
      </p:sp>
      <p:sp>
        <p:nvSpPr>
          <p:cNvPr id="59395" name="Объект 2"/>
          <p:cNvSpPr>
            <a:spLocks noGrp="1" noChangeArrowheads="1"/>
          </p:cNvSpPr>
          <p:nvPr>
            <p:ph idx="1"/>
          </p:nvPr>
        </p:nvSpPr>
        <p:spPr>
          <a:xfrm>
            <a:off x="1117600" y="2362200"/>
            <a:ext cx="10566400" cy="4306888"/>
          </a:xfrm>
        </p:spPr>
        <p:txBody>
          <a:bodyPr/>
          <a:lstStyle/>
          <a:p>
            <a:pPr eaLnBrk="1" hangingPunct="1">
              <a:lnSpc>
                <a:spcPct val="90000"/>
              </a:lnSpc>
            </a:pPr>
            <a:r>
              <a:rPr lang="ru-RU" altLang="ru-RU" sz="2200" smtClean="0"/>
              <a:t>3. Первичный учетный документ должен быть составлен при совершении факта хозяйственной жизни, а если это не представляется возможным - непосредственно после его окончания. Лицо, ответственное за оформление факта хозяйственной жизни, обеспечивает своевременную передачу первичных учетных документов для регистрации содержащихся в них данных в регистрах бухгалтерского учета, а также достоверность этих данных.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Федеральный закон от 29.09.2019 № 325-ФЗ. </a:t>
            </a:r>
            <a:endParaRPr lang="ru-RU" dirty="0"/>
          </a:p>
        </p:txBody>
      </p:sp>
      <p:sp>
        <p:nvSpPr>
          <p:cNvPr id="3" name="Содержимое 2"/>
          <p:cNvSpPr>
            <a:spLocks noGrp="1"/>
          </p:cNvSpPr>
          <p:nvPr>
            <p:ph idx="1"/>
          </p:nvPr>
        </p:nvSpPr>
        <p:spPr/>
        <p:txBody>
          <a:bodyPr>
            <a:normAutofit lnSpcReduction="10000"/>
          </a:bodyPr>
          <a:lstStyle/>
          <a:p>
            <a:r>
              <a:rPr lang="ru-RU" dirty="0" smtClean="0"/>
              <a:t>С апреля 2020 года, если недоимка компании меньше 3 000 рублей, решение о взыскании будет приниматься в течение двух месяцев от момента, который наступил раньше: сумма долга по разным требованиям превысила 3000 рублей; прошло три года с момента самого раннего неисполненного требования. При этом, при недоимке до 3000 руб., срок, в течение которого инспекция должна направить требование, будет составлять один год с момента ее выявления. Изменения в НК РФ о списании небольших сумм недоимки вступают в силу с 1 апреля 2020 года.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Федеральный закон от 29.09.2019 № 325-ФЗ. </a:t>
            </a:r>
            <a:endParaRPr lang="ru-RU" dirty="0"/>
          </a:p>
        </p:txBody>
      </p:sp>
      <p:sp>
        <p:nvSpPr>
          <p:cNvPr id="3" name="Содержимое 2"/>
          <p:cNvSpPr>
            <a:spLocks noGrp="1"/>
          </p:cNvSpPr>
          <p:nvPr>
            <p:ph idx="1"/>
          </p:nvPr>
        </p:nvSpPr>
        <p:spPr>
          <a:xfrm>
            <a:off x="486137" y="2401631"/>
            <a:ext cx="11073114" cy="4456369"/>
          </a:xfrm>
        </p:spPr>
        <p:txBody>
          <a:bodyPr>
            <a:normAutofit fontScale="62500" lnSpcReduction="20000"/>
          </a:bodyPr>
          <a:lstStyle/>
          <a:p>
            <a:endParaRPr lang="ru-RU" dirty="0" smtClean="0"/>
          </a:p>
          <a:p>
            <a:r>
              <a:rPr lang="ru-RU" dirty="0" smtClean="0"/>
              <a:t>Зачесть переплату в 2020 году станет проще Снимается ограничение, по которому переплату можно зачесть только в счет налога того же вида. То есть, федеральный налог - в счет федерального; региональный налог - в счет регионального, местный налог - в счет местного. Изменения НК РФ о зачете переплаты между разными видами налогов вступают в силу с 1 октября 2020 года.</a:t>
            </a:r>
          </a:p>
          <a:p>
            <a:endParaRPr lang="ru-RU" dirty="0" smtClean="0"/>
          </a:p>
          <a:p>
            <a:r>
              <a:rPr lang="ru-RU" dirty="0" smtClean="0"/>
              <a:t>Вернуть налог в 2020 году станет сложнее Компания сможет вернуть переплаченный налог, только в том случае, если у нее не будет недоимки по любому другому налогу, а также пеням и штрафам. Изменение в НК РФ вступить в силу с 1 октября 2020 года.</a:t>
            </a:r>
          </a:p>
          <a:p>
            <a:endParaRPr lang="ru-RU" dirty="0" smtClean="0"/>
          </a:p>
          <a:p>
            <a:r>
              <a:rPr lang="ru-RU" dirty="0" smtClean="0"/>
              <a:t>Решение о возврате переплаты зависит от срока камеральной проверки Срок принятия решения о зачете или возврате переплаты будет зависеть от срока окончания камеральной проверки либо вступления в силу решения по ней. Речь идет о тех случаях, когда </a:t>
            </a:r>
            <a:r>
              <a:rPr lang="ru-RU" dirty="0" err="1" smtClean="0"/>
              <a:t>камералка</a:t>
            </a:r>
            <a:r>
              <a:rPr lang="ru-RU" dirty="0" smtClean="0"/>
              <a:t> по налогу проводится. Срок принятия решения будет начинаться: по истечение 10 дней после дня окончания проверки, со дня, следующего за днем, когда вступили в силу решение по проверке. Изменение в НК РФ вступает в силу через месяц после официального опубликования закона – 29 сентября 2019 года. </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Федеральный закон от 29.09.2019 № 325-ФЗ.</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Изменения по НДФЛ и страховым взносам в 2020 году 6-НДФЛ и 2-НДФЛ нужно сдать на месяц раньше Это, пожалуй, самое простое </a:t>
            </a:r>
            <a:r>
              <a:rPr lang="ru-RU" dirty="0" err="1" smtClean="0"/>
              <a:t>по-сути</a:t>
            </a:r>
            <a:r>
              <a:rPr lang="ru-RU" dirty="0" smtClean="0"/>
              <a:t> и, одновременно, самое проблематичное изменение для бухгалтеров. Придется перестроить работу бухгалтерии над подготовкой годовой отчетности, и сдать расчеты 6-НДФЛ и 2-НДФЛ на месяц раньше. Не до 1 апреля, как было раньше, а до 1 марта 2020 года. В 2020 году 1 марта выпадает на воскресенье, поэтому последний день сдачи отчетов переносится на первый рабочий день. Значит, сдать 6-НДФЛ и 2-НДФЛ за 2019 год нужно не позднее 2 марта 2020 года. Изменение в НК РФ о сдаче 6-НДФЛ и 2-НДФЛ до 1 марта 2020 года вступает в силу с 1 января 2020 года. </a:t>
            </a:r>
            <a:br>
              <a:rPr lang="ru-RU" dirty="0" smtClean="0"/>
            </a:b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Федеральный закон от 29.09.2019 № 325-ФЗ.</a:t>
            </a:r>
            <a:endParaRPr lang="ru-RU" dirty="0"/>
          </a:p>
        </p:txBody>
      </p:sp>
      <p:sp>
        <p:nvSpPr>
          <p:cNvPr id="3" name="Содержимое 2"/>
          <p:cNvSpPr>
            <a:spLocks noGrp="1"/>
          </p:cNvSpPr>
          <p:nvPr>
            <p:ph idx="1"/>
          </p:nvPr>
        </p:nvSpPr>
        <p:spPr/>
        <p:txBody>
          <a:bodyPr/>
          <a:lstStyle/>
          <a:p>
            <a:r>
              <a:rPr lang="ru-RU" dirty="0" smtClean="0"/>
              <a:t>Вместо двух расчетов 2-НДФЛ и 6-НДФЛ, будет один </a:t>
            </a:r>
          </a:p>
          <a:p>
            <a:r>
              <a:rPr lang="ru-RU" dirty="0" smtClean="0"/>
              <a:t>С отчета за 2021 год сведения о доходах </a:t>
            </a:r>
            <a:r>
              <a:rPr lang="ru-RU" dirty="0" err="1" smtClean="0"/>
              <a:t>физлица</a:t>
            </a:r>
            <a:r>
              <a:rPr lang="ru-RU" dirty="0" smtClean="0"/>
              <a:t> будут подаваться в составе расчета 6-НДФЛ. </a:t>
            </a:r>
          </a:p>
          <a:p>
            <a:r>
              <a:rPr lang="ru-RU" dirty="0" smtClean="0"/>
              <a:t>Изменение в НК РФ вступит в силу с отечности за 2021 год. </a:t>
            </a:r>
            <a:br>
              <a:rPr lang="ru-RU" dirty="0" smtClean="0"/>
            </a:b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НДФЛ</a:t>
            </a: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t>3.1) доходы, полученные добровольцами (волонтерами) в рамках гражданско-правовых договоров, предметом которых является безвозмездное выполнение работ, оказание услуг в соответствии с Федеральным </a:t>
            </a:r>
            <a:r>
              <a:rPr lang="ru-RU" dirty="0" smtClean="0">
                <a:hlinkClick r:id="rId2"/>
              </a:rPr>
              <a:t>законом</a:t>
            </a:r>
            <a:r>
              <a:rPr lang="ru-RU" dirty="0" smtClean="0"/>
              <a:t> от 11 августа 1995 года N 135-ФЗ "О благотворительной деятельности и добровольчестве (</a:t>
            </a:r>
            <a:r>
              <a:rPr lang="ru-RU" dirty="0" err="1" smtClean="0"/>
              <a:t>волонтерстве</a:t>
            </a:r>
            <a:r>
              <a:rPr lang="ru-RU" dirty="0" smtClean="0"/>
              <a:t>)" и иными федеральными законами, которыми установлены особенности привлечения добровольцев (волонтеров):</a:t>
            </a:r>
          </a:p>
          <a:p>
            <a:endParaRPr lang="ru-RU" dirty="0" smtClean="0"/>
          </a:p>
          <a:p>
            <a:r>
              <a:rPr lang="ru-RU" dirty="0" smtClean="0"/>
              <a:t>в виде выплат на возмещение расходов добровольцев (волонтеров) на приобретение форменной и специальной одежды, оборудования, средств индивидуальной защиты, на предоставление помещения во временное пользование, на проезд к месту осуществления благотворительной, добровольческой (волонтерской) деятельности и обратно, на питание (за исключением расходов на питание в сумме, превышающей размеры суточных, предусмотренные </a:t>
            </a:r>
            <a:r>
              <a:rPr lang="ru-RU" dirty="0" smtClean="0">
                <a:hlinkClick r:id="rId3"/>
              </a:rPr>
              <a:t>пунктом 3</a:t>
            </a:r>
            <a:r>
              <a:rPr lang="ru-RU" dirty="0" smtClean="0"/>
              <a:t> настоящей статьи), на уплату страховых взносов на добровольное медицинское страхование добровольцев (волонтеров) либо на страхование их жизни или здоровья, связанные с рисками для жизни или здоровья добровольцев (волонтеров) при осуществлении ими благотворительной, добровольческой (волонтерской) деятельности;</a:t>
            </a:r>
          </a:p>
          <a:p>
            <a:r>
              <a:rPr lang="ru-RU" dirty="0" smtClean="0"/>
              <a:t>в натуральной форме, полученные по указанным гражданско-правовым договорам на цели, предусмотренные </a:t>
            </a:r>
            <a:r>
              <a:rPr lang="ru-RU" dirty="0" smtClean="0">
                <a:hlinkClick r:id="rId3"/>
              </a:rPr>
              <a:t>абзацем вторым</a:t>
            </a:r>
            <a:r>
              <a:rPr lang="ru-RU" dirty="0" smtClean="0"/>
              <a:t> настоящего пункта;</a:t>
            </a:r>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Применение ККТ</a:t>
            </a:r>
            <a:endParaRPr lang="ru-RU" dirty="0"/>
          </a:p>
        </p:txBody>
      </p:sp>
      <p:pic>
        <p:nvPicPr>
          <p:cNvPr id="5" name="Содержимое 4" descr="Снимок экрана (7).png"/>
          <p:cNvPicPr>
            <a:picLocks noGrp="1" noChangeAspect="1"/>
          </p:cNvPicPr>
          <p:nvPr>
            <p:ph idx="1"/>
          </p:nvPr>
        </p:nvPicPr>
        <p:blipFill>
          <a:blip r:embed="rId2"/>
          <a:stretch>
            <a:fillRect/>
          </a:stretch>
        </p:blipFill>
        <p:spPr>
          <a:xfrm>
            <a:off x="571462" y="1214422"/>
            <a:ext cx="10858575" cy="4929222"/>
          </a:xfr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Применение ККТ</a:t>
            </a:r>
            <a:endParaRPr lang="ru-RU" dirty="0"/>
          </a:p>
        </p:txBody>
      </p:sp>
      <p:pic>
        <p:nvPicPr>
          <p:cNvPr id="6" name="Содержимое 5" descr="Снимок экрана (8).png"/>
          <p:cNvPicPr>
            <a:picLocks noGrp="1" noChangeAspect="1"/>
          </p:cNvPicPr>
          <p:nvPr>
            <p:ph idx="1"/>
          </p:nvPr>
        </p:nvPicPr>
        <p:blipFill>
          <a:blip r:embed="rId2"/>
          <a:stretch>
            <a:fillRect/>
          </a:stretch>
        </p:blipFill>
        <p:spPr>
          <a:xfrm>
            <a:off x="857213" y="1071546"/>
            <a:ext cx="10763325" cy="5286412"/>
          </a:xfr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Новое _проекты</a:t>
            </a:r>
            <a:endParaRPr lang="ru-RU" dirty="0"/>
          </a:p>
        </p:txBody>
      </p:sp>
      <p:sp>
        <p:nvSpPr>
          <p:cNvPr id="3" name="Объект 2"/>
          <p:cNvSpPr>
            <a:spLocks noGrp="1"/>
          </p:cNvSpPr>
          <p:nvPr>
            <p:ph idx="1"/>
          </p:nvPr>
        </p:nvSpPr>
        <p:spPr>
          <a:xfrm>
            <a:off x="1484311" y="2290618"/>
            <a:ext cx="10018712" cy="4567382"/>
          </a:xfrm>
        </p:spPr>
        <p:txBody>
          <a:bodyPr>
            <a:normAutofit fontScale="77500" lnSpcReduction="20000"/>
          </a:bodyPr>
          <a:lstStyle/>
          <a:p>
            <a:r>
              <a:rPr lang="ru-RU" b="1" dirty="0"/>
              <a:t>Поправки к ТК РФ: некоммерческие организации смогут отказаться от локальных нормативных актов</a:t>
            </a:r>
            <a:endParaRPr lang="ru-RU" dirty="0"/>
          </a:p>
          <a:p>
            <a:r>
              <a:rPr lang="ru-RU" dirty="0"/>
              <a:t>Предложено упростить документооборот для некоммерческих организаций, у которых среднесписочная численность и доходы за предшествующий календарный год не превышают предельных значений. Эти значения установит правительство. Соответствующий проект проходит общественное обсуждение.</a:t>
            </a:r>
          </a:p>
          <a:p>
            <a:r>
              <a:rPr lang="ru-RU" dirty="0"/>
              <a:t>Работодателям разрешат не принимать локальные нормативные акты, например ПВТР и положения о премировании. Все условия, которые регулируют такие акты, нужно будет перенести в трудовые договоры. Типовую форму договора определит правительство.</a:t>
            </a:r>
          </a:p>
          <a:p>
            <a:r>
              <a:rPr lang="ru-RU" dirty="0"/>
              <a:t>Похожие послабления сейчас предусмотрены для </a:t>
            </a:r>
            <a:r>
              <a:rPr lang="ru-RU" dirty="0" err="1"/>
              <a:t>микропредприятий</a:t>
            </a:r>
            <a:r>
              <a:rPr lang="ru-RU" dirty="0"/>
              <a:t>.</a:t>
            </a:r>
          </a:p>
          <a:p>
            <a:r>
              <a:rPr lang="ru-RU" i="1" dirty="0"/>
              <a:t>Документ: Проект федерального закона (</a:t>
            </a:r>
            <a:r>
              <a:rPr lang="ru-RU" dirty="0"/>
              <a:t>https://regulation.gov.ru/p/88273)</a:t>
            </a:r>
          </a:p>
          <a:p>
            <a:endParaRPr lang="ru-RU" dirty="0"/>
          </a:p>
        </p:txBody>
      </p:sp>
    </p:spTree>
    <p:extLst>
      <p:ext uri="{BB962C8B-B14F-4D97-AF65-F5344CB8AC3E}">
        <p14:creationId xmlns="" xmlns:p14="http://schemas.microsoft.com/office/powerpoint/2010/main" val="217862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1"/>
            <a:ext cx="10018713" cy="5791200"/>
          </a:xfrm>
        </p:spPr>
        <p:txBody>
          <a:bodyPr>
            <a:normAutofit fontScale="47500" lnSpcReduction="20000"/>
          </a:bodyPr>
          <a:lstStyle/>
          <a:p>
            <a:r>
              <a:rPr lang="ru-RU" b="1" dirty="0" smtClean="0"/>
              <a:t>МИНИСТЕРСТВО </a:t>
            </a:r>
            <a:r>
              <a:rPr lang="ru-RU" b="1" dirty="0"/>
              <a:t>ФИНАНСОВ РОССИЙСКОЙ ФЕДЕРАЦИИ</a:t>
            </a:r>
          </a:p>
          <a:p>
            <a:r>
              <a:rPr lang="ru-RU" b="1" dirty="0"/>
              <a:t> </a:t>
            </a:r>
          </a:p>
          <a:p>
            <a:r>
              <a:rPr lang="ru-RU" b="1" dirty="0"/>
              <a:t>ПИСЬМО</a:t>
            </a:r>
          </a:p>
          <a:p>
            <a:r>
              <a:rPr lang="ru-RU" b="1" dirty="0"/>
              <a:t>от 25 марта 2019 г. N 03-03-06/3/20078</a:t>
            </a:r>
          </a:p>
          <a:p>
            <a:r>
              <a:rPr lang="ru-RU" dirty="0"/>
              <a:t> </a:t>
            </a:r>
          </a:p>
          <a:p>
            <a:r>
              <a:rPr lang="ru-RU" dirty="0"/>
              <a:t>Департамент налоговой и таможенной политики рассмотрел обращение по вопросу налогового учета пожертвований для целей налога на прибыль организаций и сообщает следующее.</a:t>
            </a:r>
          </a:p>
          <a:p>
            <a:r>
              <a:rPr lang="ru-RU" dirty="0"/>
              <a:t>В соответствии с пунктом 2 статьи 251 Налогового кодекса Российской Федерации (далее - НК РФ) при определении налоговой базы по налогу на прибыль организаций не учитываются целевые поступления на содержание некоммерческих организаций и ведение ими уставной деятельности, поступившие безвозмездно на основании решений органов государственной власти и органов местного самоуправления и решений органов управления государственных внебюджетных фондов, а также целевые поступления от других организаций и (или) физических лиц, и использованные указанными получателями по назначению по перечню таких поступлений, поименованных в данном пункте. При этом налогоплательщики - получатели целевых поступлений обязаны вести раздельный учет доходов (расходов), полученных (понесенных) в рамках целевых поступлений.</a:t>
            </a:r>
          </a:p>
          <a:p>
            <a:r>
              <a:rPr lang="ru-RU" dirty="0"/>
              <a:t>К таким целевым поступлениям подпунктом 1 пункта 2 статьи 251 НК РФ отнесены, в частности, пожертвования, признаваемые таковыми в соответствии с Гражданским кодексом Российской Федерации (далее - ГК РФ).</a:t>
            </a:r>
          </a:p>
          <a:p>
            <a:r>
              <a:rPr lang="ru-RU" dirty="0"/>
              <a:t>На основании статьи 582 ГК РФ пожертвованием признается дарение вещи или права в общеполезных целях. Пожертвования могут делаться гражданам, медицинским, образовательным организациям, организациям социального обслуживания и другим аналогичным организациям, благотворительным и научным организациям, фондам, музеям и другим учреждениям культуры, общественным и религиозным организациям, иным некоммерческим организациям в соответствии с законом, а также государству и другим субъектам гражданского права, указанным в статье 124 ГК РФ.</a:t>
            </a:r>
          </a:p>
          <a:p>
            <a:r>
              <a:rPr lang="ru-RU" dirty="0"/>
              <a:t>Таким образом, целевые поступления на содержание некоммерческих организаций и ведение ими уставной деятельности в виде пожертвований, признаваемых таковыми в соответствии с ГК РФ, а также расходы, произведенные за счет указанных поступлений в соответствии с их целевым назначением, не учитываются при определении налоговой базы по налогу на прибыль организаций при условии ведения раздельного учета таких доходов (расходов).</a:t>
            </a:r>
          </a:p>
          <a:p>
            <a:r>
              <a:rPr lang="ru-RU" dirty="0"/>
              <a:t>Одновременно сообщаем, что вопрос правовой квалификации денежных средств, полученных некоммерческой организацией, не относится к компетенции Минфина России. Функции по нормативно-правовому регулированию, предусмотренные законодательством Российской Федерации о некоммерческих организациях, а также федеральный государственный надзор за деятельностью некоммерческих организаций осуществляет Минюст России. В этой связи по указанному вопросу необходимо обратиться в Минюст России.</a:t>
            </a:r>
          </a:p>
          <a:p>
            <a:endParaRPr lang="ru-RU" dirty="0"/>
          </a:p>
        </p:txBody>
      </p:sp>
    </p:spTree>
    <p:extLst>
      <p:ext uri="{BB962C8B-B14F-4D97-AF65-F5344CB8AC3E}">
        <p14:creationId xmlns="" xmlns:p14="http://schemas.microsoft.com/office/powerpoint/2010/main" val="26417501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147781"/>
            <a:ext cx="10018713" cy="6834908"/>
          </a:xfrm>
        </p:spPr>
        <p:txBody>
          <a:bodyPr>
            <a:normAutofit fontScale="55000" lnSpcReduction="20000"/>
          </a:bodyPr>
          <a:lstStyle/>
          <a:p>
            <a:r>
              <a:rPr lang="ru-RU" b="1" dirty="0"/>
              <a:t>Вопрос:</a:t>
            </a:r>
            <a:r>
              <a:rPr lang="ru-RU" dirty="0"/>
              <a:t> Об учете ОС, приобретенных некоммерческой организацией за счет целевых поступлений и используемых в некоммерческой деятельности, в целях применения УСН.</a:t>
            </a:r>
          </a:p>
          <a:p>
            <a:r>
              <a:rPr lang="ru-RU" dirty="0"/>
              <a:t> </a:t>
            </a:r>
          </a:p>
          <a:p>
            <a:r>
              <a:rPr lang="ru-RU" b="1" dirty="0"/>
              <a:t>Ответ:</a:t>
            </a:r>
            <a:endParaRPr lang="ru-RU" dirty="0"/>
          </a:p>
          <a:p>
            <a:r>
              <a:rPr lang="ru-RU" b="1" dirty="0"/>
              <a:t>МИНИСТЕРСТВО ФИНАНСОВ РОССИЙСКОЙ ФЕДЕРАЦИИ</a:t>
            </a:r>
          </a:p>
          <a:p>
            <a:r>
              <a:rPr lang="ru-RU" b="1" dirty="0"/>
              <a:t> </a:t>
            </a:r>
          </a:p>
          <a:p>
            <a:r>
              <a:rPr lang="ru-RU" b="1" dirty="0"/>
              <a:t>ПИСЬМО</a:t>
            </a:r>
          </a:p>
          <a:p>
            <a:r>
              <a:rPr lang="ru-RU" b="1" dirty="0"/>
              <a:t>от 21 марта 2019 г. N 03-11-11/18650</a:t>
            </a:r>
          </a:p>
          <a:p>
            <a:r>
              <a:rPr lang="ru-RU" dirty="0"/>
              <a:t> </a:t>
            </a:r>
          </a:p>
          <a:p>
            <a:r>
              <a:rPr lang="ru-RU" dirty="0"/>
              <a:t>Департамент налоговой и таможенной политики рассмотрел письмо от 12.02.2019 о применении упрощенной системы налогообложения и исходя из содержащегося в письме вопроса сообщает следующее.</a:t>
            </a:r>
          </a:p>
          <a:p>
            <a:r>
              <a:rPr lang="ru-RU" dirty="0"/>
              <a:t>Согласно подпункту 16 пункта 3 статьи 346.12 Налогового кодекса Российской Федерации (далее - Кодекс) упрощенную систему налогообложения не вправе применять организации, у которых остаточная стоимость основных средств, определяемая в соответствии с законодательством Российской Федерации о бухгалтерском учете, превышает 150 млн рублей.</a:t>
            </a:r>
          </a:p>
          <a:p>
            <a:r>
              <a:rPr lang="ru-RU" dirty="0"/>
              <a:t>В целях указанного подпункта учитываются основные средства, которые подлежат амортизации и признаются амортизируемым имуществом в соответствии с главой 25 Кодекса.</a:t>
            </a:r>
          </a:p>
          <a:p>
            <a:r>
              <a:rPr lang="ru-RU" dirty="0"/>
              <a:t>В соответствии с подпунктом 2 пункта 2 статьи 256 Кодекса имущество некоммерческих организаций, полученное в качестве целевых поступлений или приобретенное за счет средств целевых поступлений и используемое для осуществления некоммерческой деятельности, амортизации не подлежит.</a:t>
            </a:r>
          </a:p>
          <a:p>
            <a:r>
              <a:rPr lang="ru-RU" dirty="0"/>
              <a:t>В связи с этим стоимость основных средств, приобретенных некоммерческой организацией за счет целевых поступлений и используемых для осуществления некоммерческой деятельности, при применении ограничения на применение упрощенной системы налогообложения, установленного подпунктом 16 пункта 3 статьи 346.12 Кодекса, не учитывается.</a:t>
            </a:r>
          </a:p>
          <a:p>
            <a:endParaRPr lang="ru-RU" dirty="0"/>
          </a:p>
        </p:txBody>
      </p:sp>
    </p:spTree>
    <p:extLst>
      <p:ext uri="{BB962C8B-B14F-4D97-AF65-F5344CB8AC3E}">
        <p14:creationId xmlns="" xmlns:p14="http://schemas.microsoft.com/office/powerpoint/2010/main" val="3463438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p:txBody>
          <a:bodyPr/>
          <a:lstStyle/>
          <a:p>
            <a:endParaRPr lang="ru-RU" altLang="ru-RU" smtClean="0">
              <a:ln>
                <a:noFill/>
              </a:ln>
            </a:endParaRPr>
          </a:p>
        </p:txBody>
      </p:sp>
      <p:sp>
        <p:nvSpPr>
          <p:cNvPr id="60419" name="Rectangle 3"/>
          <p:cNvSpPr>
            <a:spLocks noGrp="1" noChangeArrowheads="1"/>
          </p:cNvSpPr>
          <p:nvPr>
            <p:ph type="body" idx="4294967295"/>
          </p:nvPr>
        </p:nvSpPr>
        <p:spPr/>
        <p:txBody>
          <a:bodyPr/>
          <a:lstStyle/>
          <a:p>
            <a:pPr eaLnBrk="1" hangingPunct="1">
              <a:lnSpc>
                <a:spcPct val="90000"/>
              </a:lnSpc>
            </a:pPr>
            <a:r>
              <a:rPr lang="ru-RU" altLang="ru-RU" sz="2200" smtClean="0"/>
              <a:t>Лицо, на которое возложено ведение бухгалтерского учета, и лицо, с которым заключен договор об оказании услуг по ведению бухгалтерского учета, не несут ответственность за соответствие составленных другими лицами первичных учетных документов свершившимся фактам хозяйственной жизни. </a:t>
            </a:r>
          </a:p>
          <a:p>
            <a:endParaRPr lang="ru-RU" altLang="ru-RU"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9280" y="629919"/>
            <a:ext cx="10913743" cy="6014721"/>
          </a:xfrm>
        </p:spPr>
        <p:txBody>
          <a:bodyPr>
            <a:normAutofit fontScale="40000" lnSpcReduction="20000"/>
          </a:bodyPr>
          <a:lstStyle/>
          <a:p>
            <a:r>
              <a:rPr lang="ru-RU" b="1" dirty="0"/>
              <a:t>Вопрос:</a:t>
            </a:r>
            <a:r>
              <a:rPr lang="ru-RU" dirty="0"/>
              <a:t> О представлении расчета по страховым взносам некоммерческой организацией при отсутствии штатного расписания и выплат в пользу физлиц.</a:t>
            </a:r>
          </a:p>
          <a:p>
            <a:r>
              <a:rPr lang="ru-RU" dirty="0"/>
              <a:t> </a:t>
            </a:r>
          </a:p>
          <a:p>
            <a:r>
              <a:rPr lang="ru-RU" b="1" dirty="0"/>
              <a:t>Ответ:</a:t>
            </a:r>
            <a:endParaRPr lang="ru-RU" dirty="0"/>
          </a:p>
          <a:p>
            <a:r>
              <a:rPr lang="ru-RU" b="1" dirty="0"/>
              <a:t>МИНИСТЕРСТВО ФИНАНСОВ РОССИЙСКОЙ ФЕДЕРАЦИИ</a:t>
            </a:r>
          </a:p>
          <a:p>
            <a:r>
              <a:rPr lang="ru-RU" b="1" dirty="0"/>
              <a:t> </a:t>
            </a:r>
          </a:p>
          <a:p>
            <a:r>
              <a:rPr lang="ru-RU" b="1" dirty="0"/>
              <a:t>ПИСЬМО</a:t>
            </a:r>
          </a:p>
          <a:p>
            <a:r>
              <a:rPr lang="ru-RU" b="1" dirty="0"/>
              <a:t>от 13 февраля 2019 г. N 03-15-06/8792</a:t>
            </a:r>
          </a:p>
          <a:p>
            <a:r>
              <a:rPr lang="ru-RU" dirty="0" smtClean="0"/>
              <a:t>Пунктом </a:t>
            </a:r>
            <a:r>
              <a:rPr lang="ru-RU" dirty="0"/>
              <a:t>1 статьи 420 Налогового кодекса определено, что объектом обложения страховыми взносами для плательщиков страховых взносов - организаций признаются выплаты и иные вознаграждения, начисляемые ими в пользу физических лиц, подлежащих обязательному социальному страхованию в соответствии с федеральными законами о конкретных видах обязательного социального страхования, в частности, в рамках трудовых отношений.</a:t>
            </a:r>
          </a:p>
          <a:p>
            <a:r>
              <a:rPr lang="ru-RU" dirty="0"/>
              <a:t>В соответствии с пунктом 1 статьи 7 Федерального закона от 15.12.2001 N 167-ФЗ "Об обязательном пенсионном страховании в Российской Федерации", пунктом 1 части 1 статьи 2 Федерального закона от 29.12.2006 N 255-ФЗ "Об обязательном социальном страховании на случай временной нетрудоспособности и в связи с материнством" и пунктом 1 статьи 10 Федерального закона от 29.11.2010 N 326-ФЗ "Об обязательном медицинском страховании в Российской Федерации" в числе лиц, работающих по трудовому договору, указаны руководители организаций, являющиеся единственными участниками (учредителями), членами организаций, собственниками их имущества, которые относятся к застрахованным лицам по упомянутым видам обязательного социального страхования.</a:t>
            </a:r>
          </a:p>
          <a:p>
            <a:r>
              <a:rPr lang="ru-RU" b="1" u="sng" dirty="0">
                <a:solidFill>
                  <a:srgbClr val="FF0000"/>
                </a:solidFill>
              </a:rPr>
              <a:t>В частности, руководитель некоммерческой организации, главный бухгалтер организации, осуществляющие административную деятельность, признаются застрахованными лицами по обязательному социальному страхованию.</a:t>
            </a:r>
          </a:p>
          <a:p>
            <a:r>
              <a:rPr lang="ru-RU" dirty="0"/>
              <a:t>Пунктом 7 статьи 431 Налогового кодекса предусмотрена обязанность плательщиков страховых взносов, производящих выплаты и иные вознаграждения физическим лицам, представлять в установленном порядке не позднее 30-го числа месяца, следующего за расчетным (отчетным) периодом, в налоговый орган по месту учета расчет по страховым взносам (далее - Расчет).</a:t>
            </a:r>
          </a:p>
          <a:p>
            <a:r>
              <a:rPr lang="ru-RU" dirty="0"/>
              <a:t>В составе Расчета содержатся показатели базы для исчисления страховых взносов, определяемые с начала расчетного периода нарастающим итогом в отношении каждого физического лица, показатели сумм страховых взносов на обязательное пенсионное страхование, на обязательное социальное страхование на случай временной нетрудоспособности и в связи с материнством и на обязательное медицинское страхование, а также о суммах расходов по обязательному социальному страхованию на случай временной нетрудоспособности и в связи с материнством, информация о льготных категориях плательщиков, к которым относятся в том некоммерческие организации.</a:t>
            </a:r>
          </a:p>
          <a:p>
            <a:r>
              <a:rPr lang="ru-RU" dirty="0"/>
              <a:t>Кроме того, в составе Расчета, наряду с данными о начисленных и уплаченных страховых взносах, содержатся персонифицированные сведения о застрахованных лицах в системе обязательного пенсионного страхования (персональные данные, указываемые в общей части индивидуального лицевого счета застрахованного лица), наличие которых необходимо при подтверждении пенсионных прав этих лиц для назначения им страховой пенсии.</a:t>
            </a:r>
          </a:p>
          <a:p>
            <a:r>
              <a:rPr lang="ru-RU" dirty="0"/>
              <a:t>На основании представляемых расчетов по страховым взносам налоговые органы осуществляют администрирование правильности исчисления и полноты уплаты страховых взносов.</a:t>
            </a:r>
          </a:p>
          <a:p>
            <a:r>
              <a:rPr lang="ru-RU" dirty="0"/>
              <a:t>Таким образом, каждый показатель расчета по страховым взносам имеет важное значение, и упрощение расчета, т.е. исключение каких-либо показателей расчета, значительно затруднит администрирование налоговыми органами.</a:t>
            </a:r>
          </a:p>
          <a:p>
            <a:r>
              <a:rPr lang="ru-RU" dirty="0"/>
              <a:t> </a:t>
            </a:r>
          </a:p>
          <a:p>
            <a:r>
              <a:rPr lang="ru-RU" dirty="0"/>
              <a:t>Заместитель директора Департамента</a:t>
            </a:r>
          </a:p>
          <a:p>
            <a:r>
              <a:rPr lang="ru-RU" dirty="0"/>
              <a:t>Р.А.СААКЯН</a:t>
            </a:r>
          </a:p>
          <a:p>
            <a:endParaRPr lang="ru-RU" dirty="0"/>
          </a:p>
        </p:txBody>
      </p:sp>
    </p:spTree>
    <p:extLst>
      <p:ext uri="{BB962C8B-B14F-4D97-AF65-F5344CB8AC3E}">
        <p14:creationId xmlns="" xmlns:p14="http://schemas.microsoft.com/office/powerpoint/2010/main" val="24499491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4960" y="640080"/>
            <a:ext cx="11188063" cy="6217920"/>
          </a:xfrm>
        </p:spPr>
        <p:txBody>
          <a:bodyPr>
            <a:normAutofit fontScale="47500" lnSpcReduction="20000"/>
          </a:bodyPr>
          <a:lstStyle/>
          <a:p>
            <a:r>
              <a:rPr lang="ru-RU" b="1" dirty="0"/>
              <a:t>МИНИСТЕРСТВО ФИНАНСОВ РОССИЙСКОЙ ФЕДЕРАЦИИ</a:t>
            </a:r>
          </a:p>
          <a:p>
            <a:r>
              <a:rPr lang="ru-RU" b="1" dirty="0"/>
              <a:t> </a:t>
            </a:r>
          </a:p>
          <a:p>
            <a:r>
              <a:rPr lang="ru-RU" b="1" dirty="0"/>
              <a:t>ПИСЬМО</a:t>
            </a:r>
          </a:p>
          <a:p>
            <a:r>
              <a:rPr lang="ru-RU" b="1" dirty="0"/>
              <a:t>от 22 января 2019 г. N 07-01-09/2891</a:t>
            </a:r>
          </a:p>
          <a:p>
            <a:r>
              <a:rPr lang="ru-RU" dirty="0"/>
              <a:t> </a:t>
            </a:r>
          </a:p>
          <a:p>
            <a:r>
              <a:rPr lang="ru-RU" dirty="0"/>
              <a:t>В связи с обращением Департамент регулирования бухгалтерского учета, финансовой отчетности и аудиторской деятельности сообщает, что в соответствии с Регламентом Министерства финансов Российской Федерации, утвержденным приказом Минфина России от 14.09.2018 N 194н, Министерством не осуществляется разъяснение законодательства Российской Федерации, практики его применения, практики применения приказов Министерства, а также толкование норм, терминов и понятий по обращениям, не рассматриваются по существу обращения по проведению экспертиз договоров, учредительных и иных документов организаций, а также по оценке конкретных хозяйственных ситуаций.</a:t>
            </a:r>
          </a:p>
          <a:p>
            <a:r>
              <a:rPr lang="ru-RU" dirty="0"/>
              <a:t>Вместе с тем обращаем внимание, что в соответствии с Положением по бухгалтерскому учету ПБУ 6/01 "Учет основных средств", утвержденным приказом Минфина России от 30.03.2001 N 26н</a:t>
            </a:r>
            <a:r>
              <a:rPr lang="ru-RU" b="1" u="sng" dirty="0"/>
              <a:t>, </a:t>
            </a:r>
            <a:r>
              <a:rPr lang="ru-RU" b="1" u="sng" dirty="0">
                <a:solidFill>
                  <a:srgbClr val="FF0000"/>
                </a:solidFill>
              </a:rPr>
              <a:t>по объектам основных средств некоммерческих организаций амортизация не начисляется</a:t>
            </a:r>
            <a:r>
              <a:rPr lang="ru-RU" dirty="0">
                <a:solidFill>
                  <a:srgbClr val="FF0000"/>
                </a:solidFill>
              </a:rPr>
              <a:t>. По ним на </a:t>
            </a:r>
            <a:r>
              <a:rPr lang="ru-RU" dirty="0" err="1">
                <a:solidFill>
                  <a:srgbClr val="FF0000"/>
                </a:solidFill>
              </a:rPr>
              <a:t>забалансовом</a:t>
            </a:r>
            <a:r>
              <a:rPr lang="ru-RU" dirty="0">
                <a:solidFill>
                  <a:srgbClr val="FF0000"/>
                </a:solidFill>
              </a:rPr>
              <a:t> счете производится обобщение информации о суммах износа, начисляемого линейным способом, применительно к порядку, приведенному в пункте 19 Положения</a:t>
            </a:r>
            <a:r>
              <a:rPr lang="ru-RU" dirty="0"/>
              <a:t>.</a:t>
            </a:r>
          </a:p>
          <a:p>
            <a:r>
              <a:rPr lang="ru-RU" dirty="0"/>
              <a:t>Одновременно сообщаем, что поставленный вопрос рассматривается в ходе подготовки проекта федерального стандарта бухгалтерского учета "Основные средства" в соответствии с Программой разработки федеральных стандартов бухгалтерского учета на 2018 - 2020 гг., утвержденной приказом Минфина России от 18.04.2018 N 83н.</a:t>
            </a:r>
          </a:p>
          <a:p>
            <a:r>
              <a:rPr lang="ru-RU" dirty="0"/>
              <a:t>По разъяснению Департамента налоговой и таможенной политики, на основании пункта 1 статьи 256 Налогового кодекса Российской Федерации (далее - НК РФ) амортизируемым имуществом в целях главы 25 "Налог на прибыль организаций" НК РФ признаются имущество, результаты интеллектуальной деятельности и иные объекты интеллектуальной собственности, которые находятся у налогоплательщика на праве собственности (если иное не предусмотрено указанной главой НК РФ), используются им для извлечения дохода и стоимость которых погашается путем начисления амортизации. Амортизируемым имуществом признается имущество со сроком полезного использования более 12 месяцев и первоначальной стоимостью более 100 000 рублей.</a:t>
            </a:r>
          </a:p>
          <a:p>
            <a:r>
              <a:rPr lang="ru-RU" dirty="0"/>
              <a:t>Виды амортизируемого имущества, которые не подлежат амортизации, указаны в пункте 2 статьи 256 НК РФ.</a:t>
            </a:r>
          </a:p>
          <a:p>
            <a:r>
              <a:rPr lang="ru-RU" dirty="0"/>
              <a:t>Согласно подпункту 2 пункта 2 статьи 256 НК РФ не подлежит амортизации амортизируемое имущество некоммерческих организаций, полученное в качестве целевых поступлений или приобретенное за счет средств целевых поступлений и используемое для осуществления некоммерческой деятельности.</a:t>
            </a:r>
          </a:p>
          <a:p>
            <a:r>
              <a:rPr lang="ru-RU" dirty="0"/>
              <a:t>Таким образом, </a:t>
            </a:r>
            <a:r>
              <a:rPr lang="ru-RU" b="1" dirty="0">
                <a:solidFill>
                  <a:srgbClr val="FF0000"/>
                </a:solidFill>
              </a:rPr>
              <a:t>если расходы некоммерческой организации по созданию имущества, отвечающего критериям признания его амортизированным, произведены за счет средств, полученных от предпринимательской деятельности, и используются для осуществления такой деятельности, указанное имущество подлежит амортизации для целей налогообложения прибыли организаций.</a:t>
            </a:r>
          </a:p>
          <a:p>
            <a:endParaRPr lang="ru-RU" dirty="0"/>
          </a:p>
        </p:txBody>
      </p:sp>
    </p:spTree>
    <p:extLst>
      <p:ext uri="{BB962C8B-B14F-4D97-AF65-F5344CB8AC3E}">
        <p14:creationId xmlns="" xmlns:p14="http://schemas.microsoft.com/office/powerpoint/2010/main" val="12623399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53309" y="157019"/>
            <a:ext cx="10215418" cy="6788726"/>
          </a:xfrm>
        </p:spPr>
        <p:txBody>
          <a:bodyPr>
            <a:normAutofit fontScale="40000" lnSpcReduction="20000"/>
          </a:bodyPr>
          <a:lstStyle/>
          <a:p>
            <a:r>
              <a:rPr lang="ru-RU" b="1" dirty="0"/>
              <a:t>Вопрос:</a:t>
            </a:r>
            <a:r>
              <a:rPr lang="ru-RU" dirty="0"/>
              <a:t> Об учете при применении УСН общественными организациями (объединениями) членских взносов и применении ККТ при их приеме.</a:t>
            </a:r>
          </a:p>
          <a:p>
            <a:r>
              <a:rPr lang="ru-RU" dirty="0" smtClean="0"/>
              <a:t> </a:t>
            </a:r>
            <a:r>
              <a:rPr lang="ru-RU" b="1" dirty="0" smtClean="0"/>
              <a:t>МИНИСТЕРСТВО </a:t>
            </a:r>
            <a:r>
              <a:rPr lang="ru-RU" b="1" dirty="0"/>
              <a:t>ФИНАНСОВ РОССИЙСКОЙ </a:t>
            </a:r>
            <a:r>
              <a:rPr lang="ru-RU" b="1" dirty="0" smtClean="0"/>
              <a:t>ФЕДЕРАЦИИ  ПИСЬМО  от </a:t>
            </a:r>
            <a:r>
              <a:rPr lang="ru-RU" b="1" dirty="0"/>
              <a:t>8 мая 2019 г. N 03-11-11/33481</a:t>
            </a:r>
          </a:p>
          <a:p>
            <a:r>
              <a:rPr lang="ru-RU" dirty="0" smtClean="0"/>
              <a:t>Согласно </a:t>
            </a:r>
            <a:r>
              <a:rPr lang="ru-RU" dirty="0"/>
              <a:t>пункту 1 статьи 346.15 Налогового кодекса Российской Федерации (далее - Кодекс) при определении объекта налогообложения налогоплательщиками, применяющими упрощенную систему налогообложения (далее - УСН), учитываются доходы, определяемые в порядке, установленном пунктами 1 и 2 статьи 248 Кодекса.</a:t>
            </a:r>
          </a:p>
          <a:p>
            <a:r>
              <a:rPr lang="ru-RU" dirty="0"/>
              <a:t>При этом подпунктом 1 пункта 1.1 статьи 346.15 Кодекса установлено, что при определении объекта налогообложения не учитываются доходы, указанные в статье 251 Кодекса.</a:t>
            </a:r>
          </a:p>
          <a:p>
            <a:r>
              <a:rPr lang="ru-RU" dirty="0"/>
              <a:t>Так, пунктом 2 статьи 251 Кодекса предусмотрено, что при определении налоговой базы не учитываются целевые поступления (за исключением целевых поступлений в виде подакцизных товаров). К ним относятся целевые поступления на содержание некоммерческих организаций и ведение ими уставной деятельности, поступившие безвозмездно на основании решений органов государственной власти и органов местного самоуправления и решений органов управления государственных внебюджетных фондов, а также целевые поступления от других организаций и (или) физических лиц, и использованные указанными получателями по назначению. При этом налогоплательщики - получатели указанных целевых поступлений обязаны вести раздельный учет доходов (расходов), полученных (понесенных) в рамках целевых поступлений.</a:t>
            </a:r>
          </a:p>
          <a:p>
            <a:r>
              <a:rPr lang="ru-RU" dirty="0" smtClean="0"/>
              <a:t>К </a:t>
            </a:r>
            <a:r>
              <a:rPr lang="ru-RU" dirty="0"/>
              <a:t>целевым поступлениям на содержание некоммерческих организаций и ведение ими уставной деятельности согласно подпункту 1 пункта 2 статьи 251 Кодекса относятся в том числе осуществленные в соответствии с законодательством Российской Федерации о некоммерческих организациях взносы учредителей (участников, членов), пожертвования, признаваемые таковыми в соответствии с гражданским законодательством Российской Федерации, а также доходы в виде безвозмездно полученных некоммерческими организациями работ (услуг), выполненных (оказанных) на основании соответствующих договоров.</a:t>
            </a:r>
          </a:p>
          <a:p>
            <a:r>
              <a:rPr lang="ru-RU" dirty="0">
                <a:solidFill>
                  <a:srgbClr val="FF0000"/>
                </a:solidFill>
              </a:rPr>
              <a:t>Таким образом, у некоммерческих организаций, применяющих УСН, суммы членских взносов не включаются в налоговую базу по налогу, уплачиваемому в связи с применением УСН, при наличии документов, подтверждающих использование данных денежных средств на содержание некоммерческой организации и (или) ведение ею уставной деятельности.</a:t>
            </a:r>
          </a:p>
          <a:p>
            <a:r>
              <a:rPr lang="ru-RU" dirty="0"/>
              <a:t>В соответствии с пунктом 1 статьи 1.2 Федерального закона от 22.05.2003 N 54-ФЗ "О применении контрольно-кассовой техники при осуществлении наличных денежных расчетов и (или) расчетов с использованием электронных средств платежа" (далее - Федеральный закон N 54-ФЗ) контрольно-кассовая техника (далее - ККТ) применяется на территории Российской Федерации в обязательном порядке всеми организациями и индивидуальными предпринимателями при осуществлении ими расчетов, за исключением случаев, установленных Федеральным законом N 54-ФЗ.</a:t>
            </a:r>
          </a:p>
          <a:p>
            <a:r>
              <a:rPr lang="ru-RU" dirty="0" smtClean="0"/>
              <a:t>Согласно </a:t>
            </a:r>
            <a:r>
              <a:rPr lang="ru-RU" dirty="0"/>
              <a:t>статье 1.1 Федерального закона N 54-ФЗ под расчетами понимаются прием или выплата денежных средств с использованием наличных и (или) электронных средств платежа за реализуемые товары, выполняемые работы, оказываемые услуги, прием ставок и выплата денежных средств в виде выигрыша при осуществлении деятельности по организации и проведению азартных игр, а также прием денежных средств при реализации лотерейных билетов, электронных лотерейных билетов, приеме лотерейных ставок и выплате денежных средств в виде выигрыша при осуществлении деятельности по организации и проведению лотерей.</a:t>
            </a:r>
          </a:p>
          <a:p>
            <a:r>
              <a:rPr lang="ru-RU" dirty="0"/>
              <a:t>В соответствии с пунктом 2 статьи 2 Федерального закона N 7-ФЗ некоммерческие организации могут создаваться для достижения социальных, благотворительных, культурных, образовательных, научных и управленческих целей, в целях охраны здоровья граждан, развития физической культуры и спорта, удовлетворения духовных и иных нематериальных потребностей граждан, защиты прав, законных интересов граждан и организаций, разрешения споров и конфликтов, оказания юридической помощи, а также в иных целях, направленных на достижение общественных благ.</a:t>
            </a:r>
          </a:p>
          <a:p>
            <a:r>
              <a:rPr lang="ru-RU" dirty="0"/>
              <a:t>Согласно пункту 1 статьи 6 Федерального закона N 7-ФЗ общественными организациями (объединениями) признаются добровольные объединения граждан, в установленном законом порядке объединившиеся на основе общности их интересов для удовлетворения духовных или иных нематериальных потребностей.</a:t>
            </a:r>
          </a:p>
          <a:p>
            <a:r>
              <a:rPr lang="ru-RU" b="1" u="sng" dirty="0">
                <a:solidFill>
                  <a:srgbClr val="FF0000"/>
                </a:solidFill>
              </a:rPr>
              <a:t>Таким образом, прием членских взносов общественными организациями, созданными для достижения вышеуказанных целей, не является приемом или выплатой денежных средств за реализуемые товары, выполняемые работы, оказываемые услуги и не требует применения ККТ.</a:t>
            </a:r>
          </a:p>
          <a:p>
            <a:endParaRPr lang="ru-RU" dirty="0"/>
          </a:p>
        </p:txBody>
      </p:sp>
    </p:spTree>
    <p:extLst>
      <p:ext uri="{BB962C8B-B14F-4D97-AF65-F5344CB8AC3E}">
        <p14:creationId xmlns="" xmlns:p14="http://schemas.microsoft.com/office/powerpoint/2010/main" val="1508608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p:txBody>
          <a:bodyPr/>
          <a:lstStyle/>
          <a:p>
            <a:r>
              <a:rPr lang="ru-RU" altLang="ru-RU" smtClean="0"/>
              <a:t>РСВ</a:t>
            </a:r>
          </a:p>
        </p:txBody>
      </p:sp>
      <p:sp>
        <p:nvSpPr>
          <p:cNvPr id="4099" name="Объект 2"/>
          <p:cNvSpPr>
            <a:spLocks noGrp="1"/>
          </p:cNvSpPr>
          <p:nvPr>
            <p:ph idx="1"/>
          </p:nvPr>
        </p:nvSpPr>
        <p:spPr/>
        <p:txBody>
          <a:bodyPr/>
          <a:lstStyle/>
          <a:p>
            <a:r>
              <a:rPr lang="ru-RU" altLang="ru-RU" smtClean="0"/>
              <a:t> При несвоевременной сдаче РСВ сумма штрафа составит 5% от величины взносов за каждый просроченный месяц. НК РФ предусматривает ограничения: минимальная сумма штрафа равна 1 тыс. руб., максимальная 30% от величины взносов из «просроченного» отчета. </a:t>
            </a:r>
          </a:p>
        </p:txBody>
      </p:sp>
    </p:spTree>
    <p:extLst>
      <p:ext uri="{BB962C8B-B14F-4D97-AF65-F5344CB8AC3E}">
        <p14:creationId xmlns="" xmlns:p14="http://schemas.microsoft.com/office/powerpoint/2010/main" val="26996589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p:txBody>
          <a:bodyPr/>
          <a:lstStyle/>
          <a:p>
            <a:r>
              <a:rPr lang="ru-RU" altLang="ru-RU" smtClean="0"/>
              <a:t>РСВ</a:t>
            </a:r>
          </a:p>
        </p:txBody>
      </p:sp>
      <p:sp>
        <p:nvSpPr>
          <p:cNvPr id="5123" name="Объект 2"/>
          <p:cNvSpPr>
            <a:spLocks noGrp="1"/>
          </p:cNvSpPr>
          <p:nvPr>
            <p:ph idx="1"/>
          </p:nvPr>
        </p:nvSpPr>
        <p:spPr/>
        <p:txBody>
          <a:bodyPr/>
          <a:lstStyle/>
          <a:p>
            <a:r>
              <a:rPr lang="ru-RU" altLang="ru-RU" dirty="0" smtClean="0"/>
              <a:t>Если вы не начисляли выплат </a:t>
            </a:r>
            <a:r>
              <a:rPr lang="ru-RU" altLang="ru-RU" dirty="0" smtClean="0"/>
              <a:t>, </a:t>
            </a:r>
            <a:r>
              <a:rPr lang="ru-RU" altLang="ru-RU" dirty="0" smtClean="0"/>
              <a:t>в ФНС сдайте нулевой расчет по страховым взносам. Включите в него обязательные листы, а Раздел 3 заполните данными на руководителя организации (Письмо ФНС от 12.04.2017 № БС-4-11/6940).</a:t>
            </a:r>
          </a:p>
        </p:txBody>
      </p:sp>
    </p:spTree>
    <p:extLst>
      <p:ext uri="{BB962C8B-B14F-4D97-AF65-F5344CB8AC3E}">
        <p14:creationId xmlns="" xmlns:p14="http://schemas.microsoft.com/office/powerpoint/2010/main" val="24474351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p:txBody>
          <a:bodyPr/>
          <a:lstStyle/>
          <a:p>
            <a:r>
              <a:rPr lang="ru-RU" altLang="ru-RU" smtClean="0"/>
              <a:t>РСВ</a:t>
            </a:r>
          </a:p>
        </p:txBody>
      </p:sp>
      <p:sp>
        <p:nvSpPr>
          <p:cNvPr id="6147" name="Объект 2"/>
          <p:cNvSpPr>
            <a:spLocks noGrp="1"/>
          </p:cNvSpPr>
          <p:nvPr>
            <p:ph idx="1"/>
          </p:nvPr>
        </p:nvSpPr>
        <p:spPr/>
        <p:txBody>
          <a:bodyPr/>
          <a:lstStyle/>
          <a:p>
            <a:r>
              <a:rPr lang="ru-RU" altLang="ru-RU" smtClean="0"/>
              <a:t>Если показатели отсутствуют, поступайте так:</a:t>
            </a:r>
          </a:p>
          <a:p>
            <a:r>
              <a:rPr lang="ru-RU" altLang="ru-RU" smtClean="0"/>
              <a:t>«0» («ноль») ставьте в полях для количественных и суммовых показателей. Например, там, где ставите суммы доходов, взносов, ИНН, количество сотрудников.</a:t>
            </a:r>
          </a:p>
          <a:p>
            <a:r>
              <a:rPr lang="ru-RU" altLang="ru-RU" smtClean="0"/>
              <a:t>Прочерк ставьте там, где должны быть текстовые данные, но их нет. Например, у сотрудника нет отчества по паспорту.</a:t>
            </a:r>
          </a:p>
          <a:p>
            <a:endParaRPr lang="ru-RU" altLang="ru-RU" smtClean="0"/>
          </a:p>
        </p:txBody>
      </p:sp>
    </p:spTree>
    <p:extLst>
      <p:ext uri="{BB962C8B-B14F-4D97-AF65-F5344CB8AC3E}">
        <p14:creationId xmlns="" xmlns:p14="http://schemas.microsoft.com/office/powerpoint/2010/main" val="11005762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p:txBody>
          <a:bodyPr/>
          <a:lstStyle/>
          <a:p>
            <a:r>
              <a:rPr lang="ru-RU" altLang="ru-RU" smtClean="0"/>
              <a:t>РСВ_суточные</a:t>
            </a:r>
          </a:p>
        </p:txBody>
      </p:sp>
      <p:sp>
        <p:nvSpPr>
          <p:cNvPr id="3" name="Объект 2"/>
          <p:cNvSpPr>
            <a:spLocks noGrp="1"/>
          </p:cNvSpPr>
          <p:nvPr>
            <p:ph idx="1"/>
          </p:nvPr>
        </p:nvSpPr>
        <p:spPr/>
        <p:txBody>
          <a:bodyPr/>
          <a:lstStyle/>
          <a:p>
            <a:pPr>
              <a:defRPr/>
            </a:pPr>
            <a:r>
              <a:rPr lang="ru-RU" dirty="0" smtClean="0"/>
              <a:t>Нормативы </a:t>
            </a:r>
            <a:r>
              <a:rPr lang="ru-RU" dirty="0"/>
              <a:t>по суточным остались на прежнем уровне (п. 2 ст. 422 НК РФ):</a:t>
            </a:r>
          </a:p>
          <a:p>
            <a:pPr>
              <a:defRPr/>
            </a:pPr>
            <a:r>
              <a:rPr lang="ru-RU" dirty="0"/>
              <a:t>для служебных поездок по России – до 700 рублей;</a:t>
            </a:r>
          </a:p>
          <a:p>
            <a:pPr>
              <a:defRPr/>
            </a:pPr>
            <a:r>
              <a:rPr lang="ru-RU" dirty="0"/>
              <a:t>для иностранных командировок – до 2,5 тыс. рублей</a:t>
            </a:r>
            <a:r>
              <a:rPr lang="ru-RU" dirty="0" smtClean="0"/>
              <a:t>.</a:t>
            </a:r>
          </a:p>
          <a:p>
            <a:pPr marL="0" indent="0">
              <a:buNone/>
              <a:defRPr/>
            </a:pPr>
            <a:r>
              <a:rPr lang="ru-RU" dirty="0" smtClean="0"/>
              <a:t>облагаются </a:t>
            </a:r>
            <a:r>
              <a:rPr lang="ru-RU" dirty="0"/>
              <a:t>страховыми взносами при превышении этих значений</a:t>
            </a:r>
            <a:r>
              <a:rPr lang="ru-RU" dirty="0" smtClean="0"/>
              <a:t>.</a:t>
            </a:r>
          </a:p>
          <a:p>
            <a:pPr marL="0" indent="0">
              <a:buNone/>
              <a:defRPr/>
            </a:pPr>
            <a:endParaRPr lang="ru-RU" dirty="0"/>
          </a:p>
        </p:txBody>
      </p:sp>
    </p:spTree>
    <p:extLst>
      <p:ext uri="{BB962C8B-B14F-4D97-AF65-F5344CB8AC3E}">
        <p14:creationId xmlns="" xmlns:p14="http://schemas.microsoft.com/office/powerpoint/2010/main" val="2381005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lstStyle/>
          <a:p>
            <a:r>
              <a:rPr lang="ru-RU" altLang="ru-RU" smtClean="0"/>
              <a:t>РСВ_суточные</a:t>
            </a:r>
          </a:p>
        </p:txBody>
      </p:sp>
      <p:sp>
        <p:nvSpPr>
          <p:cNvPr id="8195" name="Объект 2"/>
          <p:cNvSpPr>
            <a:spLocks noGrp="1"/>
          </p:cNvSpPr>
          <p:nvPr>
            <p:ph idx="1"/>
          </p:nvPr>
        </p:nvSpPr>
        <p:spPr/>
        <p:txBody>
          <a:bodyPr>
            <a:normAutofit/>
          </a:bodyPr>
          <a:lstStyle/>
          <a:p>
            <a:r>
              <a:rPr lang="ru-RU" altLang="ru-RU" sz="2000"/>
              <a:t>По закону суточные – это дополнительные затраты в связи с пребыванием не в месте постоянного жительства (см. 168 ТК РФ).</a:t>
            </a:r>
          </a:p>
          <a:p>
            <a:r>
              <a:rPr lang="ru-RU" altLang="ru-RU" sz="2000"/>
              <a:t>Как видно, законодатели приравняли нормативы по суточным, которые уже давно действуют в отношении подоходного налога. Поэтому из указанной нормы главы НК РФ о страховых взносах дана прямая отсылка к третьему пункту статьи 217 НК РФ.</a:t>
            </a:r>
          </a:p>
          <a:p>
            <a:r>
              <a:rPr lang="ru-RU" altLang="ru-RU" sz="2000"/>
              <a:t>Необлагаемые выплаты зафиксированы в статье 422 Налогового кодекса. При этом не облагаются страховыми взносами суточные в части Фонда соцстраха по производственным травмам. Любые размеры таких суточных свободны от таких взносов.</a:t>
            </a:r>
          </a:p>
          <a:p>
            <a:endParaRPr lang="ru-RU" altLang="ru-RU" sz="2000"/>
          </a:p>
        </p:txBody>
      </p:sp>
    </p:spTree>
    <p:extLst>
      <p:ext uri="{BB962C8B-B14F-4D97-AF65-F5344CB8AC3E}">
        <p14:creationId xmlns="" xmlns:p14="http://schemas.microsoft.com/office/powerpoint/2010/main" val="34339751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p:txBody>
          <a:bodyPr/>
          <a:lstStyle/>
          <a:p>
            <a:r>
              <a:rPr lang="ru-RU" altLang="ru-RU" smtClean="0"/>
              <a:t>РСВ_суточные</a:t>
            </a:r>
          </a:p>
        </p:txBody>
      </p:sp>
      <p:sp>
        <p:nvSpPr>
          <p:cNvPr id="3" name="Объект 2"/>
          <p:cNvSpPr>
            <a:spLocks noGrp="1"/>
          </p:cNvSpPr>
          <p:nvPr>
            <p:ph idx="1"/>
          </p:nvPr>
        </p:nvSpPr>
        <p:spPr/>
        <p:txBody>
          <a:bodyPr>
            <a:normAutofit/>
          </a:bodyPr>
          <a:lstStyle/>
          <a:p>
            <a:pPr>
              <a:defRPr/>
            </a:pPr>
            <a:r>
              <a:rPr lang="ru-RU" sz="2000" b="1" cap="all" dirty="0"/>
              <a:t>КАК ПОКАЗЫВАТЬ СУТОЧНЫЕ В ЕДИНОМ РАСЧЕТЕ ПО СТРАХОВЫМ ВЗНОСАМ</a:t>
            </a:r>
            <a:endParaRPr lang="ru-RU" sz="2000" dirty="0"/>
          </a:p>
          <a:p>
            <a:pPr>
              <a:defRPr/>
            </a:pPr>
            <a:r>
              <a:rPr lang="ru-RU" sz="2000" dirty="0"/>
              <a:t>Всю сумму суточных отразите расчете по страховым взносам по строке 030 подраздела 1.1 приложения 1 к разделу 1. Сумма суточных в пределах норматива страховыми взносами не облагается. Поэтому отразите ее по строке 040 подраздела 1.1 приложения 1 к разделу 1. Аналогично отразите по строкам 030 и 040 подраздела 1.2 и по строкам 020 и 030 приложения 2. Таким образом, в облагаемую базу по строке 050 попадет только облагаемая часть суточных (письмо ФНС от 08.08.2017 № ГД-4-11/15569)</a:t>
            </a:r>
          </a:p>
          <a:p>
            <a:pPr>
              <a:defRPr/>
            </a:pPr>
            <a:r>
              <a:rPr lang="ru-RU" sz="2000" dirty="0"/>
              <a:t>В подразделе 3.2.1 раздела 3 сумму суточных отразите:</a:t>
            </a:r>
          </a:p>
          <a:p>
            <a:pPr>
              <a:defRPr/>
            </a:pPr>
            <a:r>
              <a:rPr lang="ru-RU" sz="2000" dirty="0"/>
              <a:t>по строке 210 укажите всю сумму суточных (в пределах норм и сверх норм);</a:t>
            </a:r>
          </a:p>
          <a:p>
            <a:pPr>
              <a:defRPr/>
            </a:pPr>
            <a:r>
              <a:rPr lang="ru-RU" sz="2000" dirty="0"/>
              <a:t>в строку 220 включите только облагаемую сумму, то есть сверх норм.</a:t>
            </a:r>
          </a:p>
        </p:txBody>
      </p:sp>
    </p:spTree>
    <p:extLst>
      <p:ext uri="{BB962C8B-B14F-4D97-AF65-F5344CB8AC3E}">
        <p14:creationId xmlns="" xmlns:p14="http://schemas.microsoft.com/office/powerpoint/2010/main" val="38860044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459129" y="622139"/>
            <a:ext cx="10972800" cy="1066800"/>
          </a:xfrm>
        </p:spPr>
        <p:txBody>
          <a:bodyPr/>
          <a:lstStyle/>
          <a:p>
            <a:r>
              <a:rPr lang="ru-RU" altLang="ru-RU" dirty="0" err="1" smtClean="0"/>
              <a:t>РСВ_суточные</a:t>
            </a:r>
            <a:endParaRPr lang="ru-RU" altLang="ru-RU" dirty="0" smtClean="0"/>
          </a:p>
        </p:txBody>
      </p:sp>
      <p:sp>
        <p:nvSpPr>
          <p:cNvPr id="10243" name="Объект 2"/>
          <p:cNvSpPr>
            <a:spLocks noGrp="1"/>
          </p:cNvSpPr>
          <p:nvPr>
            <p:ph idx="1"/>
          </p:nvPr>
        </p:nvSpPr>
        <p:spPr>
          <a:xfrm>
            <a:off x="1981201" y="1600201"/>
            <a:ext cx="8435975" cy="4525963"/>
          </a:xfrm>
        </p:spPr>
        <p:txBody>
          <a:bodyPr/>
          <a:lstStyle/>
          <a:p>
            <a:r>
              <a:rPr lang="ru-RU" altLang="ru-RU" sz="2000" dirty="0"/>
              <a:t>письмо ФНС от 24.11.2017 № ГД-4-11/23829</a:t>
            </a:r>
          </a:p>
          <a:p>
            <a:r>
              <a:rPr lang="ru-RU" altLang="ru-RU" sz="2000" dirty="0"/>
              <a:t>лимит для суточных — 700 руб. за день командировки по России и 2500 руб. за день в заграничной командировке (</a:t>
            </a:r>
            <a:r>
              <a:rPr lang="ru-RU" altLang="ru-RU" sz="2000" dirty="0" err="1"/>
              <a:t>абз</a:t>
            </a:r>
            <a:r>
              <a:rPr lang="ru-RU" altLang="ru-RU" sz="2000" dirty="0"/>
              <a:t>. 10 п. 3 ст. 217 НК). В пределах этих сумм компания не облагает суточные страховыми взносами (п. 2 ст. 422 НК). А значит, такие суточные не влияют на расчет страховых взносов (п. 1 ст. 421 НК). Но Порядок заполнения расчета по страховым взносам говорит, что в отчет нужно вписать все выплаты сотрудникам, включая те, которые не облагают страховыми взносами  (утв. приказом ФНС от 10.10.2016 № ММВ-7-11/551).</a:t>
            </a:r>
          </a:p>
          <a:p>
            <a:endParaRPr lang="ru-RU" altLang="ru-RU" sz="2000" dirty="0"/>
          </a:p>
        </p:txBody>
      </p:sp>
    </p:spTree>
    <p:extLst>
      <p:ext uri="{BB962C8B-B14F-4D97-AF65-F5344CB8AC3E}">
        <p14:creationId xmlns="" xmlns:p14="http://schemas.microsoft.com/office/powerpoint/2010/main" val="1606113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Заголовок 1"/>
          <p:cNvSpPr>
            <a:spLocks noGrp="1" noChangeArrowheads="1"/>
          </p:cNvSpPr>
          <p:nvPr>
            <p:ph type="title"/>
          </p:nvPr>
        </p:nvSpPr>
        <p:spPr/>
        <p:txBody>
          <a:bodyPr/>
          <a:lstStyle/>
          <a:p>
            <a:pPr eaLnBrk="1" hangingPunct="1"/>
            <a:endParaRPr lang="ru-RU" altLang="ru-RU" smtClean="0">
              <a:ln>
                <a:noFill/>
              </a:ln>
            </a:endParaRPr>
          </a:p>
        </p:txBody>
      </p:sp>
      <p:sp>
        <p:nvSpPr>
          <p:cNvPr id="61443" name="Объект 2"/>
          <p:cNvSpPr>
            <a:spLocks noGrp="1" noChangeArrowheads="1"/>
          </p:cNvSpPr>
          <p:nvPr>
            <p:ph idx="1"/>
          </p:nvPr>
        </p:nvSpPr>
        <p:spPr>
          <a:xfrm>
            <a:off x="1007533" y="2362200"/>
            <a:ext cx="10676467" cy="4306888"/>
          </a:xfrm>
        </p:spPr>
        <p:txBody>
          <a:bodyPr>
            <a:normAutofit fontScale="92500" lnSpcReduction="20000"/>
          </a:bodyPr>
          <a:lstStyle/>
          <a:p>
            <a:r>
              <a:rPr lang="ru-RU" altLang="ru-RU" dirty="0" smtClean="0"/>
              <a:t>Требования в письменной форме главного бухгалтера, иного должностного лица, на которое возложено ведение бухгалтерского учета, либо лица, с которым заключен договор об оказании услуг по ведению бухгалтерского учета, в отношении соблюдения установленного порядка документального оформления фактов хозяйственной жизни, представления документов (сведений), необходимых для ведения бухгалтерского учета, должностному лицу, на которое возложено ведение бухгалтерского учета, либо лицу, с которым заключен договор об оказании услуг по ведению бухгалтерского учета, обязательны для всех работников экономического субъекта.</a:t>
            </a:r>
          </a:p>
          <a:p>
            <a:endParaRPr lang="ru-RU" altLang="ru-RU" dirty="0" smtClean="0"/>
          </a:p>
          <a:p>
            <a:pPr eaLnBrk="1" hangingPunct="1"/>
            <a:endParaRPr lang="ru-RU" altLang="ru-RU"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p:txBody>
          <a:bodyPr/>
          <a:lstStyle/>
          <a:p>
            <a:r>
              <a:rPr lang="ru-RU" altLang="ru-RU" smtClean="0"/>
              <a:t>РСВ</a:t>
            </a:r>
          </a:p>
        </p:txBody>
      </p:sp>
      <p:sp>
        <p:nvSpPr>
          <p:cNvPr id="11267" name="Объект 2"/>
          <p:cNvSpPr>
            <a:spLocks noGrp="1"/>
          </p:cNvSpPr>
          <p:nvPr>
            <p:ph idx="1"/>
          </p:nvPr>
        </p:nvSpPr>
        <p:spPr>
          <a:xfrm>
            <a:off x="1981200" y="1125539"/>
            <a:ext cx="8229600" cy="5000625"/>
          </a:xfrm>
        </p:spPr>
        <p:txBody>
          <a:bodyPr/>
          <a:lstStyle/>
          <a:p>
            <a:r>
              <a:rPr lang="ru-RU" altLang="ru-RU" sz="2000" b="1"/>
              <a:t>Нужно ли в расчете страховых взносов отражать оплату гостиницы и билетов командированному сотруднику</a:t>
            </a:r>
            <a:endParaRPr lang="ru-RU" altLang="ru-RU" sz="2000"/>
          </a:p>
          <a:p>
            <a:r>
              <a:rPr lang="ru-RU" altLang="ru-RU" sz="2000"/>
              <a:t>Да, нужно, если компенсируете расходы сотруднику.</a:t>
            </a:r>
          </a:p>
          <a:p>
            <a:r>
              <a:rPr lang="ru-RU" altLang="ru-RU" sz="2000"/>
              <a:t>Оплата проезда в место командировки и проживания командированного сотрудника – это выплаты в пользу сотрудника в рамках трудовых отношений. Такие выплаты не облагаются страховыми взносами при условии, что расходы документально подтверждены. Это предусмотрено </a:t>
            </a:r>
            <a:r>
              <a:rPr lang="ru-RU" altLang="ru-RU" sz="2000">
                <a:hlinkClick r:id="rId2" tooltip="[#199] 2. При оплате плательщиками расходов на командировки работников как в пределах территории Российской Федерации, так и за пределами территории Российской Федерации не подлежат обложению..."/>
              </a:rPr>
              <a:t>пунктом 2</a:t>
            </a:r>
            <a:r>
              <a:rPr lang="ru-RU" altLang="ru-RU" sz="2000"/>
              <a:t> статьи 422 Налогового кодекса РФ.</a:t>
            </a:r>
          </a:p>
        </p:txBody>
      </p:sp>
    </p:spTree>
    <p:extLst>
      <p:ext uri="{BB962C8B-B14F-4D97-AF65-F5344CB8AC3E}">
        <p14:creationId xmlns="" xmlns:p14="http://schemas.microsoft.com/office/powerpoint/2010/main" val="33785341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lstStyle/>
          <a:p>
            <a:r>
              <a:rPr lang="ru-RU" altLang="ru-RU" smtClean="0"/>
              <a:t>РСВ</a:t>
            </a:r>
          </a:p>
        </p:txBody>
      </p:sp>
      <p:sp>
        <p:nvSpPr>
          <p:cNvPr id="12291" name="Объект 2"/>
          <p:cNvSpPr>
            <a:spLocks noGrp="1"/>
          </p:cNvSpPr>
          <p:nvPr>
            <p:ph idx="1"/>
          </p:nvPr>
        </p:nvSpPr>
        <p:spPr>
          <a:xfrm>
            <a:off x="1981200" y="1125539"/>
            <a:ext cx="8229600" cy="5000625"/>
          </a:xfrm>
        </p:spPr>
        <p:txBody>
          <a:bodyPr/>
          <a:lstStyle/>
          <a:p>
            <a:endParaRPr lang="ru-RU" altLang="ru-RU" sz="2000"/>
          </a:p>
          <a:p>
            <a:r>
              <a:rPr lang="ru-RU" altLang="ru-RU" sz="2000"/>
              <a:t>Таким образом, документально подтвержденные суммы оплаты за проезд и проживание в гостинице включите в общую сумму выплат и в составе необлагаемых выплат. </a:t>
            </a:r>
          </a:p>
          <a:p>
            <a:endParaRPr lang="ru-RU" altLang="ru-RU" sz="2000"/>
          </a:p>
          <a:p>
            <a:r>
              <a:rPr lang="ru-RU" altLang="ru-RU" sz="2000"/>
              <a:t>Когда же организация оплачивает расходы поставщику безналом, плату за проживание в расчете не отражайте. </a:t>
            </a:r>
            <a:r>
              <a:rPr lang="ru-RU" altLang="ru-RU" sz="2000" b="1" i="1" u="sng">
                <a:solidFill>
                  <a:srgbClr val="FF0000"/>
                </a:solidFill>
              </a:rPr>
              <a:t>Это целевые расходы на командировку, сотрудник за них не отчитывается. </a:t>
            </a:r>
            <a:r>
              <a:rPr lang="ru-RU" altLang="ru-RU" sz="2000"/>
              <a:t>Гостиница выставляет акт непосредственно работодателю. В данном случае работнику деньги не выплачивают – объект обложения страховыми взносами отсутствует. Это следует из </a:t>
            </a:r>
            <a:r>
              <a:rPr lang="ru-RU" altLang="ru-RU" sz="2000">
                <a:hlinkClick r:id="rId2" tooltip="[#204] 1. Объектом обложения страховыми взносами для плательщиков, указанных в абзацах втором и третьем подпункта 1 пункта 1 статьи 419 настоящего Кодекса, если иное не предусмотрено настоящей статьей, признаются выплаты и иные..."/>
              </a:rPr>
              <a:t>пункта 1</a:t>
            </a:r>
            <a:r>
              <a:rPr lang="ru-RU" altLang="ru-RU" sz="2000"/>
              <a:t> статьи 420 Налогового кодекса РФ.</a:t>
            </a:r>
          </a:p>
          <a:p>
            <a:endParaRPr lang="ru-RU" altLang="ru-RU" sz="2000"/>
          </a:p>
        </p:txBody>
      </p:sp>
    </p:spTree>
    <p:extLst>
      <p:ext uri="{BB962C8B-B14F-4D97-AF65-F5344CB8AC3E}">
        <p14:creationId xmlns="" xmlns:p14="http://schemas.microsoft.com/office/powerpoint/2010/main" val="29401037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951875" y="558479"/>
            <a:ext cx="10018713" cy="782782"/>
          </a:xfrm>
        </p:spPr>
        <p:txBody>
          <a:bodyPr/>
          <a:lstStyle/>
          <a:p>
            <a:r>
              <a:rPr lang="ru-RU" altLang="ru-RU" dirty="0" smtClean="0"/>
              <a:t>РСВ по ГПД</a:t>
            </a:r>
          </a:p>
        </p:txBody>
      </p:sp>
      <p:sp>
        <p:nvSpPr>
          <p:cNvPr id="13315" name="Объект 2"/>
          <p:cNvSpPr>
            <a:spLocks noGrp="1"/>
          </p:cNvSpPr>
          <p:nvPr>
            <p:ph idx="1"/>
          </p:nvPr>
        </p:nvSpPr>
        <p:spPr>
          <a:xfrm>
            <a:off x="1981200" y="1196976"/>
            <a:ext cx="8229600" cy="5661025"/>
          </a:xfrm>
        </p:spPr>
        <p:txBody>
          <a:bodyPr>
            <a:normAutofit fontScale="92500" lnSpcReduction="10000"/>
          </a:bodyPr>
          <a:lstStyle/>
          <a:p>
            <a:r>
              <a:rPr lang="ru-RU" altLang="ru-RU" dirty="0"/>
              <a:t>Организация заключила с физлицом договор гражданско-правового характера. Нужно ли внести выплаты по этому договору в приложение № 2 к разделу 1 </a:t>
            </a:r>
            <a:r>
              <a:rPr lang="ru-RU" altLang="ru-RU" dirty="0">
                <a:hlinkClick r:id="rId2"/>
              </a:rPr>
              <a:t>расчета по страховым взносам</a:t>
            </a:r>
            <a:r>
              <a:rPr lang="ru-RU" altLang="ru-RU" dirty="0"/>
              <a:t>? Нет, не нужно, ответили специалисты ФНС России в письме </a:t>
            </a:r>
            <a:r>
              <a:rPr lang="ru-RU" altLang="ru-RU" dirty="0">
                <a:hlinkClick r:id="rId3"/>
              </a:rPr>
              <a:t>от 31.07.18 № БС-4-11/14783</a:t>
            </a:r>
            <a:r>
              <a:rPr lang="ru-RU" altLang="ru-RU" dirty="0"/>
              <a:t>.</a:t>
            </a:r>
          </a:p>
          <a:p>
            <a:r>
              <a:rPr lang="ru-RU" altLang="ru-RU" dirty="0"/>
              <a:t>В приложении № 2 к разделу 1 формы РСВ отражается расчет суммы взносов на обязательное социальное страхование на случай временной нетрудоспособности и в связи с материнством, исходя из сумм выплат, производимых в пользу физлиц, «являющихся застрахованными лицами в системе обязательного социального страхования». </a:t>
            </a:r>
          </a:p>
        </p:txBody>
      </p:sp>
    </p:spTree>
    <p:extLst>
      <p:ext uri="{BB962C8B-B14F-4D97-AF65-F5344CB8AC3E}">
        <p14:creationId xmlns="" xmlns:p14="http://schemas.microsoft.com/office/powerpoint/2010/main" val="10011018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p:txBody>
          <a:bodyPr/>
          <a:lstStyle/>
          <a:p>
            <a:r>
              <a:rPr lang="ru-RU" altLang="ru-RU" smtClean="0"/>
              <a:t>РСВ по ГПД</a:t>
            </a:r>
          </a:p>
        </p:txBody>
      </p:sp>
      <p:sp>
        <p:nvSpPr>
          <p:cNvPr id="14339" name="Объект 2"/>
          <p:cNvSpPr>
            <a:spLocks noGrp="1"/>
          </p:cNvSpPr>
          <p:nvPr>
            <p:ph idx="1"/>
          </p:nvPr>
        </p:nvSpPr>
        <p:spPr>
          <a:xfrm>
            <a:off x="1981201" y="981076"/>
            <a:ext cx="8435975" cy="5616575"/>
          </a:xfrm>
        </p:spPr>
        <p:txBody>
          <a:bodyPr/>
          <a:lstStyle/>
          <a:p>
            <a:r>
              <a:rPr lang="ru-RU" altLang="ru-RU"/>
              <a:t>Физлица по ГПД, не подлежат обязательному социальному страхованию на случай временной нетрудоспособности и в связи с материнством (ст. </a:t>
            </a:r>
            <a:r>
              <a:rPr lang="ru-RU" altLang="ru-RU">
                <a:hlinkClick r:id="rId2"/>
              </a:rPr>
              <a:t>2</a:t>
            </a:r>
            <a:r>
              <a:rPr lang="ru-RU" altLang="ru-RU"/>
              <a:t> Федерального закона от 29.12.06 № 255-ФЗ). </a:t>
            </a:r>
          </a:p>
        </p:txBody>
      </p:sp>
    </p:spTree>
    <p:extLst>
      <p:ext uri="{BB962C8B-B14F-4D97-AF65-F5344CB8AC3E}">
        <p14:creationId xmlns="" xmlns:p14="http://schemas.microsoft.com/office/powerpoint/2010/main" val="12289893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a:xfrm>
            <a:off x="1484311" y="685800"/>
            <a:ext cx="10018713" cy="468745"/>
          </a:xfrm>
        </p:spPr>
        <p:txBody>
          <a:bodyPr>
            <a:normAutofit fontScale="90000"/>
          </a:bodyPr>
          <a:lstStyle/>
          <a:p>
            <a:r>
              <a:rPr lang="ru-RU" altLang="ru-RU" dirty="0" smtClean="0"/>
              <a:t>РСВ по ГПД</a:t>
            </a:r>
          </a:p>
        </p:txBody>
      </p:sp>
      <p:sp>
        <p:nvSpPr>
          <p:cNvPr id="15363" name="Объект 2"/>
          <p:cNvSpPr>
            <a:spLocks noGrp="1"/>
          </p:cNvSpPr>
          <p:nvPr>
            <p:ph idx="1"/>
          </p:nvPr>
        </p:nvSpPr>
        <p:spPr>
          <a:xfrm>
            <a:off x="2512291" y="1607127"/>
            <a:ext cx="8496012" cy="4343979"/>
          </a:xfrm>
        </p:spPr>
        <p:txBody>
          <a:bodyPr>
            <a:normAutofit fontScale="77500" lnSpcReduction="20000"/>
          </a:bodyPr>
          <a:lstStyle/>
          <a:p>
            <a:r>
              <a:rPr lang="ru-RU" altLang="ru-RU" dirty="0"/>
              <a:t>В Налоговом кодексе прямо сказано, что выплаты по договорам гражданско-правового характера не облагаются страховыми взносами на обязательное социальное страхование на случай временной нетрудоспособности и в связи с материнством (подп. 2 п. 3 ст. </a:t>
            </a:r>
            <a:r>
              <a:rPr lang="ru-RU" altLang="ru-RU" dirty="0">
                <a:hlinkClick r:id="rId2"/>
              </a:rPr>
              <a:t>422</a:t>
            </a:r>
            <a:r>
              <a:rPr lang="ru-RU" altLang="ru-RU" dirty="0"/>
              <a:t> НК РФ).</a:t>
            </a:r>
            <a:br>
              <a:rPr lang="ru-RU" altLang="ru-RU" dirty="0"/>
            </a:br>
            <a:r>
              <a:rPr lang="ru-RU" altLang="ru-RU" dirty="0"/>
              <a:t/>
            </a:r>
            <a:br>
              <a:rPr lang="ru-RU" altLang="ru-RU" dirty="0"/>
            </a:br>
            <a:r>
              <a:rPr lang="ru-RU" altLang="ru-RU" dirty="0"/>
              <a:t>Следовательно, в отношении физлица, получающего вознаграждение в рамках договоров ГПХ, сроки 010-070 приложения № 2 к разделу 1 РСВ не заполняются, пояснили в налоговом ведомстве. При этом в строке 180 подраздела 3.1 раздела 3 РСВ («признак застрахованного лица в системе обязательного социального страхования») следует указать значение «2» — не является застрахованным лицом.</a:t>
            </a:r>
          </a:p>
          <a:p>
            <a:endParaRPr lang="ru-RU" altLang="ru-RU" dirty="0"/>
          </a:p>
        </p:txBody>
      </p:sp>
    </p:spTree>
    <p:extLst>
      <p:ext uri="{BB962C8B-B14F-4D97-AF65-F5344CB8AC3E}">
        <p14:creationId xmlns="" xmlns:p14="http://schemas.microsoft.com/office/powerpoint/2010/main" val="16447141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1981200" y="274638"/>
            <a:ext cx="8229600" cy="1325562"/>
          </a:xfrm>
        </p:spPr>
        <p:txBody>
          <a:bodyPr/>
          <a:lstStyle/>
          <a:p>
            <a:r>
              <a:rPr lang="ru-RU" altLang="ru-RU" sz="2800"/>
              <a:t>РСВ ФНС России Письмо от 28.12.2018 № БС-4-11/25921@.</a:t>
            </a:r>
          </a:p>
        </p:txBody>
      </p:sp>
      <p:sp>
        <p:nvSpPr>
          <p:cNvPr id="16387" name="Объект 2"/>
          <p:cNvSpPr>
            <a:spLocks noGrp="1"/>
          </p:cNvSpPr>
          <p:nvPr>
            <p:ph idx="1"/>
          </p:nvPr>
        </p:nvSpPr>
        <p:spPr/>
        <p:txBody>
          <a:bodyPr/>
          <a:lstStyle/>
          <a:p>
            <a:r>
              <a:rPr lang="ru-RU" altLang="ru-RU" sz="2000"/>
              <a:t>Согласно </a:t>
            </a:r>
            <a:r>
              <a:rPr lang="ru-RU" altLang="ru-RU" sz="2000">
                <a:hlinkClick r:id="rId2"/>
              </a:rPr>
              <a:t>п. 1 ст. 420 НК РФ</a:t>
            </a:r>
            <a:r>
              <a:rPr lang="ru-RU" altLang="ru-RU" sz="2000"/>
              <a:t> объектом обложения страховыми взносами признаются выплаты и иные вознаграждения в пользу физлиц, застрахованных по конкретному виду страхования. Исполнители по ГПД не являются застрахованными в сфере ОСС на случай нетрудоспособности и в связи с материнством (</a:t>
            </a:r>
            <a:r>
              <a:rPr lang="ru-RU" altLang="ru-RU" sz="2000">
                <a:hlinkClick r:id="rId3"/>
              </a:rPr>
              <a:t>ст. 2 Федерального закона</a:t>
            </a:r>
            <a:r>
              <a:rPr lang="ru-RU" altLang="ru-RU" sz="2000"/>
              <a:t> от 29.12.2006 № 255-ФЗ). Соответственно, вознаграждение по ГПД, а также возмещение понесенных физлицами затрат к объекту обложения взносами на ОСС не относятся. Эти суммы вообще не отражаются в Приложении № 2 к разделу 1 расчета (ни по строке 020, ни по строке 030).</a:t>
            </a:r>
          </a:p>
          <a:p>
            <a:r>
              <a:rPr lang="ru-RU" altLang="ru-RU" sz="2000"/>
              <a:t>Это отметили специалисты</a:t>
            </a:r>
          </a:p>
        </p:txBody>
      </p:sp>
    </p:spTree>
    <p:extLst>
      <p:ext uri="{BB962C8B-B14F-4D97-AF65-F5344CB8AC3E}">
        <p14:creationId xmlns="" xmlns:p14="http://schemas.microsoft.com/office/powerpoint/2010/main" val="41545365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p:txBody>
          <a:bodyPr>
            <a:normAutofit fontScale="90000"/>
          </a:bodyPr>
          <a:lstStyle/>
          <a:p>
            <a:r>
              <a:rPr lang="ru-RU" altLang="ru-RU" sz="2400"/>
              <a:t>Письмом ФНС РФ от 05.12.2017 № ГЛ-4-11/24606@ доведено до сведения Письмо Минфина РФ от  22.11.2017 № 03-15-07/77488, согласно которому:</a:t>
            </a:r>
            <a:br>
              <a:rPr lang="ru-RU" altLang="ru-RU" sz="2400"/>
            </a:br>
            <a:endParaRPr lang="ru-RU" altLang="ru-RU" sz="2400"/>
          </a:p>
        </p:txBody>
      </p:sp>
      <p:sp>
        <p:nvSpPr>
          <p:cNvPr id="17411" name="Объект 2"/>
          <p:cNvSpPr>
            <a:spLocks noGrp="1"/>
          </p:cNvSpPr>
          <p:nvPr>
            <p:ph idx="1"/>
          </p:nvPr>
        </p:nvSpPr>
        <p:spPr/>
        <p:txBody>
          <a:bodyPr>
            <a:normAutofit/>
          </a:bodyPr>
          <a:lstStyle/>
          <a:p>
            <a:r>
              <a:rPr lang="ru-RU" altLang="ru-RU" sz="2000"/>
              <a:t> облагается страховыми взносами в общеустановленном порядке выплата работнику в виде компенсации его расходов на оплату стоимости проезда к месту проведения отпуска и обратно члена его семьи. Такая выплата относится к  выплатам, производимым в рамках трудовых отношений, и не поименована в перечне не подлежащих обложению страховыми взносами, приведенном в пп. 7 п. 1 ст. 422 НК РФ;</a:t>
            </a:r>
          </a:p>
          <a:p>
            <a:r>
              <a:rPr lang="ru-RU" altLang="ru-RU" sz="2000"/>
              <a:t>  не признается объектом обложения страховыми взносами стоимость проезда на основании п. 1 ст. 420 НК РФ, поскольку такая оплата осуществляется за </a:t>
            </a:r>
            <a:r>
              <a:rPr lang="ru-RU" altLang="ru-RU" sz="2000">
                <a:hlinkClick r:id="rId2" tooltip="физическое лицо (определение, описание, подробности)"/>
              </a:rPr>
              <a:t>физическое лицо</a:t>
            </a:r>
            <a:r>
              <a:rPr lang="ru-RU" altLang="ru-RU" sz="2000"/>
              <a:t>, не являющееся работником учреждения. Подобное возможно, если учреждение оплачивает стоимость проезда к месту проведения отпуска и обратно непосредственно члену семьи работника (то есть перечисляет денежные средства организации, осуществляющей продажу проездных билетов).</a:t>
            </a:r>
          </a:p>
          <a:p>
            <a:endParaRPr lang="ru-RU" altLang="ru-RU" sz="2000"/>
          </a:p>
        </p:txBody>
      </p:sp>
    </p:spTree>
    <p:extLst>
      <p:ext uri="{BB962C8B-B14F-4D97-AF65-F5344CB8AC3E}">
        <p14:creationId xmlns="" xmlns:p14="http://schemas.microsoft.com/office/powerpoint/2010/main" val="7428054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p:txBody>
          <a:bodyPr/>
          <a:lstStyle/>
          <a:p>
            <a:r>
              <a:rPr lang="ru-RU" altLang="ru-RU" sz="2400"/>
              <a:t>Страховые взносы </a:t>
            </a:r>
            <a:br>
              <a:rPr lang="ru-RU" altLang="ru-RU" sz="2400"/>
            </a:br>
            <a:r>
              <a:rPr lang="ru-RU" altLang="ru-RU" sz="2400" i="1"/>
              <a:t>Письмо Минфина РФ от 19.12.2018 № 03-15-0892607.</a:t>
            </a:r>
            <a:endParaRPr lang="ru-RU" altLang="ru-RU" sz="2400"/>
          </a:p>
        </p:txBody>
      </p:sp>
      <p:sp>
        <p:nvSpPr>
          <p:cNvPr id="18435" name="Объект 2"/>
          <p:cNvSpPr>
            <a:spLocks noGrp="1"/>
          </p:cNvSpPr>
          <p:nvPr>
            <p:ph idx="1"/>
          </p:nvPr>
        </p:nvSpPr>
        <p:spPr/>
        <p:txBody>
          <a:bodyPr>
            <a:normAutofit/>
          </a:bodyPr>
          <a:lstStyle/>
          <a:p>
            <a:r>
              <a:rPr lang="ru-RU" altLang="ru-RU" sz="1800"/>
              <a:t>Работник обратился за компенсацией расходов, связанных с оплатой стоимости проезда и провоза багажа железнодорожным транспортом к месту использования отпуска и обратно в г. Новый Афон (Абхазия). </a:t>
            </a:r>
          </a:p>
          <a:p>
            <a:r>
              <a:rPr lang="ru-RU" altLang="ru-RU" sz="1800"/>
              <a:t>Особенность ситуации в том, что фактические расходы работника по проезду из г. Санкт-Петербурга до г. Новый Афон и обратно оказались меньше, чем стоимость проезда из г. Санкт-Петербурга до железнодорожной станции (п. Веселое), ближайшей к месту пересечения границы РФ с Абхазией, и обратно.</a:t>
            </a:r>
          </a:p>
          <a:p>
            <a:r>
              <a:rPr lang="ru-RU" altLang="ru-RU" sz="1800"/>
              <a:t>Финансисты пришли к выводу, что не подлежит обложению страховыми взносами оплачиваемая организацией стоимость проезда к месту использования отпуска и обратно, рассчитанная исходя из стоимости проезда в купейном вагоне скорого фирменного поезда от г. Санкт-Петербурга до п. Веселое и обратно, но не более фактически произведенных работником расходов.</a:t>
            </a:r>
          </a:p>
          <a:p>
            <a:endParaRPr lang="ru-RU" altLang="ru-RU" sz="1800"/>
          </a:p>
        </p:txBody>
      </p:sp>
    </p:spTree>
    <p:extLst>
      <p:ext uri="{BB962C8B-B14F-4D97-AF65-F5344CB8AC3E}">
        <p14:creationId xmlns="" xmlns:p14="http://schemas.microsoft.com/office/powerpoint/2010/main" val="31744627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p:txBody>
          <a:bodyPr/>
          <a:lstStyle/>
          <a:p>
            <a:r>
              <a:rPr lang="ru-RU" altLang="ru-RU" smtClean="0"/>
              <a:t>Страховые взносы</a:t>
            </a:r>
          </a:p>
        </p:txBody>
      </p:sp>
      <p:sp>
        <p:nvSpPr>
          <p:cNvPr id="19459" name="Объект 2"/>
          <p:cNvSpPr>
            <a:spLocks noGrp="1"/>
          </p:cNvSpPr>
          <p:nvPr>
            <p:ph idx="1"/>
          </p:nvPr>
        </p:nvSpPr>
        <p:spPr/>
        <p:txBody>
          <a:bodyPr/>
          <a:lstStyle/>
          <a:p>
            <a:pPr marL="0" indent="0">
              <a:buNone/>
            </a:pPr>
            <a:r>
              <a:rPr lang="ru-RU" altLang="ru-RU" sz="2000"/>
              <a:t>Но</a:t>
            </a:r>
          </a:p>
          <a:p>
            <a:pPr marL="0" indent="0">
              <a:buNone/>
            </a:pPr>
            <a:r>
              <a:rPr lang="ru-RU" altLang="ru-RU" sz="2000"/>
              <a:t> согласно п. 5 Правил сотруднику компенсируются фактические расходы, подтвержденные проездными документами, но не выше стоимости проезда железнодорожным транспортом – в купейном вагоне скорого фирменного поезда. То есть расходы на проезд должны компенсироваться исходя из стоимости проезда в том типе вагона и того класса обслуживания посадочного места, которым ехал сотрудник. Так что если он ехал в плацкартном вагоне до Нового Афона (Абхазия), то расчет стоимости проезда до п. Веселое должен быть произведен в соответствии со стоимостью проезда именно в плацкартном вагоне.</a:t>
            </a:r>
          </a:p>
        </p:txBody>
      </p:sp>
    </p:spTree>
    <p:extLst>
      <p:ext uri="{BB962C8B-B14F-4D97-AF65-F5344CB8AC3E}">
        <p14:creationId xmlns="" xmlns:p14="http://schemas.microsoft.com/office/powerpoint/2010/main" val="22334446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p:nvPr>
        </p:nvSpPr>
        <p:spPr/>
        <p:txBody>
          <a:bodyPr/>
          <a:lstStyle/>
          <a:p>
            <a:r>
              <a:rPr lang="ru-RU" altLang="ru-RU" smtClean="0"/>
              <a:t>Особые случаи страховые</a:t>
            </a:r>
          </a:p>
        </p:txBody>
      </p:sp>
      <p:sp>
        <p:nvSpPr>
          <p:cNvPr id="20483" name="Объект 2"/>
          <p:cNvSpPr>
            <a:spLocks noGrp="1"/>
          </p:cNvSpPr>
          <p:nvPr>
            <p:ph idx="1"/>
          </p:nvPr>
        </p:nvSpPr>
        <p:spPr/>
        <p:txBody>
          <a:bodyPr/>
          <a:lstStyle/>
          <a:p>
            <a:r>
              <a:rPr lang="ru-RU" altLang="ru-RU" smtClean="0"/>
              <a:t>Сотрудник, работающий в районе Крайнего Севера (например, в г. Норильске), поехал отдохнуть в Турцию. В первом случае он вылетел из аэропорта г. Норильска в г. Анталию (Турция). Во втором случае он вылетел из г. Норильска в г. Москву, а затем из г. Москвы – в г. Анталию (Турция).</a:t>
            </a:r>
          </a:p>
        </p:txBody>
      </p:sp>
    </p:spTree>
    <p:extLst>
      <p:ext uri="{BB962C8B-B14F-4D97-AF65-F5344CB8AC3E}">
        <p14:creationId xmlns="" xmlns:p14="http://schemas.microsoft.com/office/powerpoint/2010/main" val="3144139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F637F28-30AC-4890-AD0B-27AF3A7A3F6A}"/>
              </a:ext>
            </a:extLst>
          </p:cNvPr>
          <p:cNvSpPr>
            <a:spLocks noGrp="1"/>
          </p:cNvSpPr>
          <p:nvPr>
            <p:ph type="title"/>
          </p:nvPr>
        </p:nvSpPr>
        <p:spPr/>
        <p:txBody>
          <a:bodyPr rtlCol="0">
            <a:normAutofit fontScale="90000"/>
          </a:bodyPr>
          <a:lstStyle/>
          <a:p>
            <a:pPr eaLnBrk="1" fontAlgn="auto" hangingPunct="1">
              <a:spcAft>
                <a:spcPts val="0"/>
              </a:spcAft>
              <a:defRPr/>
            </a:pPr>
            <a:r>
              <a:rPr lang="ru-RU" dirty="0">
                <a:solidFill>
                  <a:schemeClr val="tx1">
                    <a:lumMod val="85000"/>
                    <a:lumOff val="15000"/>
                  </a:schemeClr>
                </a:solidFill>
              </a:rPr>
              <a:t>Статья 13. Общие требования к бухгалтерской (финансовой) отчетности</a:t>
            </a:r>
          </a:p>
        </p:txBody>
      </p:sp>
      <p:sp>
        <p:nvSpPr>
          <p:cNvPr id="63491" name="Объект 2"/>
          <p:cNvSpPr>
            <a:spLocks noGrp="1" noChangeArrowheads="1"/>
          </p:cNvSpPr>
          <p:nvPr>
            <p:ph idx="1"/>
          </p:nvPr>
        </p:nvSpPr>
        <p:spPr>
          <a:xfrm>
            <a:off x="1117601" y="2362200"/>
            <a:ext cx="10257367" cy="4235450"/>
          </a:xfrm>
        </p:spPr>
        <p:txBody>
          <a:bodyPr/>
          <a:lstStyle/>
          <a:p>
            <a:pPr eaLnBrk="1" hangingPunct="1"/>
            <a:r>
              <a:rPr lang="ru-RU" altLang="ru-RU" smtClean="0"/>
              <a:t>9. Утверждение и опубликование бухгалтерской (финансовой) отчетности осуществляются в порядке и случаях, которые установлены федеральными законами. В случае, если федеральными законами и (или) учредительными документами экономического субъекта предусмотрено утверждение бухгалтерской (финансовой) отчетности экономического субъекта, внесение исправлений в такую отчетность после ее утверждения не допускается.</a:t>
            </a:r>
          </a:p>
          <a:p>
            <a:pPr eaLnBrk="1" hangingPunct="1"/>
            <a:endParaRPr lang="ru-RU" altLang="ru-RU"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p:txBody>
          <a:bodyPr/>
          <a:lstStyle/>
          <a:p>
            <a:r>
              <a:rPr lang="ru-RU" altLang="ru-RU" smtClean="0"/>
              <a:t>Особые случаи</a:t>
            </a:r>
          </a:p>
        </p:txBody>
      </p:sp>
      <p:sp>
        <p:nvSpPr>
          <p:cNvPr id="21507" name="Объект 2"/>
          <p:cNvSpPr>
            <a:spLocks noGrp="1"/>
          </p:cNvSpPr>
          <p:nvPr>
            <p:ph idx="1"/>
          </p:nvPr>
        </p:nvSpPr>
        <p:spPr/>
        <p:txBody>
          <a:bodyPr>
            <a:normAutofit/>
          </a:bodyPr>
          <a:lstStyle/>
          <a:p>
            <a:r>
              <a:rPr lang="ru-RU" altLang="ru-RU" sz="1800"/>
              <a:t>В обоих случаях учреждение компенсировало ему стоимость перелета до места пересечения государственной границы РФ на основании представленной им справки.</a:t>
            </a:r>
          </a:p>
          <a:p>
            <a:r>
              <a:rPr lang="ru-RU" altLang="ru-RU" sz="1800"/>
              <a:t>Обложение данной компенсации страховыми взносами в каждом из вариантов будет разным:</a:t>
            </a:r>
          </a:p>
          <a:p>
            <a:r>
              <a:rPr lang="ru-RU" altLang="ru-RU" sz="1800"/>
              <a:t>1) если он вылетел из аэропорта Норильска в Анталию (Турция), компенсация расходов на данный перелет полностью облагается страховыми взносами;</a:t>
            </a:r>
          </a:p>
          <a:p>
            <a:r>
              <a:rPr lang="ru-RU" altLang="ru-RU" sz="1800"/>
              <a:t>2) если он вылетел из Норильска в Москву, а затем из Москвы вылетел в Анталию, то компенсация расходов на его перелет:</a:t>
            </a:r>
          </a:p>
          <a:p>
            <a:r>
              <a:rPr lang="ru-RU" altLang="ru-RU" sz="1800"/>
              <a:t>из Норильска до Москвы – освобождается от обложения страховыми взносами;</a:t>
            </a:r>
          </a:p>
          <a:p>
            <a:r>
              <a:rPr lang="ru-RU" altLang="ru-RU" sz="1800"/>
              <a:t>из Москвы до Анталии (Турция) – облагается страховыми взносами. </a:t>
            </a:r>
          </a:p>
          <a:p>
            <a:endParaRPr lang="ru-RU" altLang="ru-RU" sz="1800"/>
          </a:p>
        </p:txBody>
      </p:sp>
    </p:spTree>
    <p:extLst>
      <p:ext uri="{BB962C8B-B14F-4D97-AF65-F5344CB8AC3E}">
        <p14:creationId xmlns="" xmlns:p14="http://schemas.microsoft.com/office/powerpoint/2010/main" val="26713885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p:txBody>
          <a:bodyPr/>
          <a:lstStyle/>
          <a:p>
            <a:r>
              <a:rPr lang="ru-RU" altLang="ru-RU" smtClean="0"/>
              <a:t>Особые случаи</a:t>
            </a:r>
          </a:p>
        </p:txBody>
      </p:sp>
      <p:sp>
        <p:nvSpPr>
          <p:cNvPr id="22531" name="Объект 2"/>
          <p:cNvSpPr>
            <a:spLocks noGrp="1"/>
          </p:cNvSpPr>
          <p:nvPr>
            <p:ph idx="1"/>
          </p:nvPr>
        </p:nvSpPr>
        <p:spPr/>
        <p:txBody>
          <a:bodyPr/>
          <a:lstStyle/>
          <a:p>
            <a:r>
              <a:rPr lang="ru-RU" altLang="ru-RU" sz="1800"/>
              <a:t>пп. 7 п. 1 ст. 422 НК РФ освобождает от обложения страховыми взносами оплату учреждением работнику, работающему в районах Крайнего Севера и приравненных к ним местностях, при использовании им отпуска за пределами территории РФ, стоимости его перелета (включая стоимость провоза багажа весом до 30 кг), рассчитанной от места отправления до пункта пропуска через государственную границу РФ, в том числе международного аэропорта, в котором работник проходит пограничный контроль в пункте пропуска через государственную границу РФ.</a:t>
            </a:r>
          </a:p>
        </p:txBody>
      </p:sp>
    </p:spTree>
    <p:extLst>
      <p:ext uri="{BB962C8B-B14F-4D97-AF65-F5344CB8AC3E}">
        <p14:creationId xmlns="" xmlns:p14="http://schemas.microsoft.com/office/powerpoint/2010/main" val="7639668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Заголовок 1"/>
          <p:cNvSpPr>
            <a:spLocks noGrp="1"/>
          </p:cNvSpPr>
          <p:nvPr>
            <p:ph type="title"/>
          </p:nvPr>
        </p:nvSpPr>
        <p:spPr/>
        <p:txBody>
          <a:bodyPr/>
          <a:lstStyle/>
          <a:p>
            <a:r>
              <a:rPr lang="ru-RU" altLang="ru-RU" smtClean="0"/>
              <a:t>Сложные вопросы РСВ</a:t>
            </a:r>
          </a:p>
        </p:txBody>
      </p:sp>
      <p:sp>
        <p:nvSpPr>
          <p:cNvPr id="23555" name="Объект 2"/>
          <p:cNvSpPr>
            <a:spLocks noGrp="1"/>
          </p:cNvSpPr>
          <p:nvPr>
            <p:ph idx="1"/>
          </p:nvPr>
        </p:nvSpPr>
        <p:spPr/>
        <p:txBody>
          <a:bodyPr>
            <a:normAutofit/>
          </a:bodyPr>
          <a:lstStyle/>
          <a:p>
            <a:r>
              <a:rPr lang="ru-RU" altLang="ru-RU" sz="2000" b="1" i="1"/>
              <a:t>Организация 01.06.2018 заключила ГПД с физическим лицом на оказание услуг. Срок действия договора — до 31.07.2018.</a:t>
            </a:r>
            <a:endParaRPr lang="ru-RU" altLang="ru-RU" sz="2000"/>
          </a:p>
          <a:p>
            <a:r>
              <a:rPr lang="ru-RU" altLang="ru-RU" sz="2000" b="1" i="1"/>
              <a:t>Услуги были оказаны 27.07.2018, в этот же день был подписан акт выполненных работ и в бухучете начислена сумма вознаграждения. А выплатили ее физическому лицу 1 августа.</a:t>
            </a:r>
            <a:endParaRPr lang="ru-RU" altLang="ru-RU" sz="2000"/>
          </a:p>
          <a:p>
            <a:r>
              <a:rPr lang="ru-RU" altLang="ru-RU" sz="2000" b="1" i="1"/>
              <a:t>Как указать это физлицо по строкам 010 «Количество застрахованных лиц» и 020 «Количество физических лиц, с выплат которым были начислены страховые взносы» подразделов 1.1 (взносы на ОПС) и 1.2 (взносы на ОМС) расчета по взносам — только в июле (в месяце, когда было начислено вознаграждение), только в августе (когда было выплачено вознаграждение) или во всех месяцах, когда действовал договор, — в июне и июле?</a:t>
            </a:r>
            <a:endParaRPr lang="ru-RU" altLang="ru-RU" sz="2000"/>
          </a:p>
          <a:p>
            <a:endParaRPr lang="ru-RU" altLang="ru-RU" sz="2000"/>
          </a:p>
        </p:txBody>
      </p:sp>
    </p:spTree>
    <p:extLst>
      <p:ext uri="{BB962C8B-B14F-4D97-AF65-F5344CB8AC3E}">
        <p14:creationId xmlns="" xmlns:p14="http://schemas.microsoft.com/office/powerpoint/2010/main" val="7327516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p:nvPr>
        </p:nvSpPr>
        <p:spPr/>
        <p:txBody>
          <a:bodyPr/>
          <a:lstStyle/>
          <a:p>
            <a:r>
              <a:rPr lang="ru-RU" altLang="ru-RU" smtClean="0"/>
              <a:t>Сложные вопросы РСВ</a:t>
            </a:r>
          </a:p>
        </p:txBody>
      </p:sp>
      <p:sp>
        <p:nvSpPr>
          <p:cNvPr id="3" name="Объект 2"/>
          <p:cNvSpPr>
            <a:spLocks noGrp="1"/>
          </p:cNvSpPr>
          <p:nvPr>
            <p:ph idx="1"/>
          </p:nvPr>
        </p:nvSpPr>
        <p:spPr/>
        <p:txBody>
          <a:bodyPr>
            <a:normAutofit/>
          </a:bodyPr>
          <a:lstStyle/>
          <a:p>
            <a:pPr marL="0" indent="0">
              <a:buNone/>
              <a:defRPr/>
            </a:pPr>
            <a:r>
              <a:rPr lang="ru-RU" sz="2000" dirty="0"/>
              <a:t>Согласно Порядку заполнения расчета по страховым взносам </a:t>
            </a:r>
          </a:p>
          <a:p>
            <a:pPr>
              <a:defRPr/>
            </a:pPr>
            <a:r>
              <a:rPr lang="ru-RU" sz="2000" dirty="0"/>
              <a:t>Вознаграждение по гражданско-правовому договору включается в базу для исчисления взносов на ОПС и ОМС того календарного месяца, в котором оно начислено. В рассматриваемом случае это июль.</a:t>
            </a:r>
          </a:p>
          <a:p>
            <a:pPr>
              <a:defRPr/>
            </a:pPr>
            <a:r>
              <a:rPr lang="ru-RU" sz="2000" dirty="0"/>
              <a:t>Таким образом, в подразделах 1.1 (взносы на ОПС) и 1.2 (взносы на ОМС) приложения № 1 к разделу 1 расчета физлицо, с которым заключен ГПД, надо отразить в строках 010 и 020 в июле. То есть нужно заполнить графу 3 (1 месяц из 3 месяцев отчетного периода).</a:t>
            </a:r>
          </a:p>
          <a:p>
            <a:pPr>
              <a:defRPr/>
            </a:pPr>
            <a:r>
              <a:rPr lang="ru-RU" sz="2000" dirty="0"/>
              <a:t>Кроме того, это же физлицо нужно указать в строках 010 и 020 в графе 2 «Всего» (за отчетный квартал) и в графе 1 «Всего с начала расчетного периода».</a:t>
            </a:r>
          </a:p>
          <a:p>
            <a:pPr>
              <a:defRPr/>
            </a:pPr>
            <a:endParaRPr lang="ru-RU" sz="2000" dirty="0"/>
          </a:p>
        </p:txBody>
      </p:sp>
    </p:spTree>
    <p:extLst>
      <p:ext uri="{BB962C8B-B14F-4D97-AF65-F5344CB8AC3E}">
        <p14:creationId xmlns="" xmlns:p14="http://schemas.microsoft.com/office/powerpoint/2010/main" val="25014360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1"/>
          <p:cNvSpPr>
            <a:spLocks noGrp="1"/>
          </p:cNvSpPr>
          <p:nvPr>
            <p:ph type="title"/>
          </p:nvPr>
        </p:nvSpPr>
        <p:spPr/>
        <p:txBody>
          <a:bodyPr/>
          <a:lstStyle/>
          <a:p>
            <a:r>
              <a:rPr lang="ru-RU" altLang="ru-RU" smtClean="0"/>
              <a:t>Сложные вопросы РСВ</a:t>
            </a:r>
          </a:p>
        </p:txBody>
      </p:sp>
      <p:sp>
        <p:nvSpPr>
          <p:cNvPr id="25603" name="Объект 2"/>
          <p:cNvSpPr>
            <a:spLocks noGrp="1"/>
          </p:cNvSpPr>
          <p:nvPr>
            <p:ph idx="1"/>
          </p:nvPr>
        </p:nvSpPr>
        <p:spPr/>
        <p:txBody>
          <a:bodyPr>
            <a:normAutofit/>
          </a:bodyPr>
          <a:lstStyle/>
          <a:p>
            <a:r>
              <a:rPr lang="ru-RU" altLang="ru-RU" sz="2000" b="1" i="1"/>
              <a:t>Сотрудник организации уволился 30 июня, а с 1 августа его вновь приняли, но на другую должность и с другим окладом.</a:t>
            </a:r>
            <a:endParaRPr lang="ru-RU" altLang="ru-RU" sz="2000"/>
          </a:p>
          <a:p>
            <a:r>
              <a:rPr lang="ru-RU" altLang="ru-RU" sz="2000" b="1" i="1"/>
              <a:t>Как рассчитывать базу по страховым взносам для этого работника — с учетом выплат, начисленных до его увольнения, или же только выплат, произведенных начиная с 1 августа? Обнуляются ли предыдущие начисленные выплаты?</a:t>
            </a:r>
            <a:endParaRPr lang="ru-RU" altLang="ru-RU" sz="2000"/>
          </a:p>
          <a:p>
            <a:r>
              <a:rPr lang="ru-RU" altLang="ru-RU" sz="2000"/>
              <a:t>Плательщики страховых взносов определяют базу для начисления  взносов отдельно в отношении каждого физического лица с начала расчетного периода по истечении каждого календарного месяца нарастающим итогом. При этом в базу по взносам включаются все выплаты, начисленные работнику в рамках трудовых отношений с начала и до конца расчетного периода — календарного года.</a:t>
            </a:r>
          </a:p>
        </p:txBody>
      </p:sp>
    </p:spTree>
    <p:extLst>
      <p:ext uri="{BB962C8B-B14F-4D97-AF65-F5344CB8AC3E}">
        <p14:creationId xmlns="" xmlns:p14="http://schemas.microsoft.com/office/powerpoint/2010/main" val="143806410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type="title"/>
          </p:nvPr>
        </p:nvSpPr>
        <p:spPr/>
        <p:txBody>
          <a:bodyPr/>
          <a:lstStyle/>
          <a:p>
            <a:r>
              <a:rPr lang="ru-RU" altLang="ru-RU" smtClean="0"/>
              <a:t>Сложные вопросы РСВ</a:t>
            </a:r>
          </a:p>
        </p:txBody>
      </p:sp>
      <p:sp>
        <p:nvSpPr>
          <p:cNvPr id="26627" name="Объект 2"/>
          <p:cNvSpPr>
            <a:spLocks noGrp="1"/>
          </p:cNvSpPr>
          <p:nvPr>
            <p:ph idx="1"/>
          </p:nvPr>
        </p:nvSpPr>
        <p:spPr/>
        <p:txBody>
          <a:bodyPr/>
          <a:lstStyle/>
          <a:p>
            <a:endParaRPr lang="ru-RU" altLang="ru-RU" sz="2000"/>
          </a:p>
          <a:p>
            <a:r>
              <a:rPr lang="ru-RU" altLang="ru-RU" sz="2000"/>
              <a:t>Если сотрудник уволился, а затем вновь был принят на работу в эту же организацию в течение года, то в базу для начисления взносов по такому сотруднику нужно включить все выплаты, которые были начислены ему в течение календарного года за период работы в организации в целом.</a:t>
            </a:r>
          </a:p>
          <a:p>
            <a:r>
              <a:rPr lang="ru-RU" altLang="ru-RU" sz="2000"/>
              <a:t>Таким образом, поскольку у сотрудника в течение года работодатель не поменялся, выплаты, начисленные до его увольнения, не обнуляются, а учитываются при расчете базы по страховым взносам.</a:t>
            </a:r>
          </a:p>
          <a:p>
            <a:endParaRPr lang="ru-RU" altLang="ru-RU" sz="2000"/>
          </a:p>
        </p:txBody>
      </p:sp>
    </p:spTree>
    <p:extLst>
      <p:ext uri="{BB962C8B-B14F-4D97-AF65-F5344CB8AC3E}">
        <p14:creationId xmlns="" xmlns:p14="http://schemas.microsoft.com/office/powerpoint/2010/main" val="16584798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type="title"/>
          </p:nvPr>
        </p:nvSpPr>
        <p:spPr/>
        <p:txBody>
          <a:bodyPr/>
          <a:lstStyle/>
          <a:p>
            <a:r>
              <a:rPr lang="ru-RU" altLang="ru-RU" smtClean="0"/>
              <a:t>РСВ</a:t>
            </a:r>
          </a:p>
        </p:txBody>
      </p:sp>
      <p:sp>
        <p:nvSpPr>
          <p:cNvPr id="27651" name="Объект 2"/>
          <p:cNvSpPr>
            <a:spLocks noGrp="1"/>
          </p:cNvSpPr>
          <p:nvPr>
            <p:ph idx="1"/>
          </p:nvPr>
        </p:nvSpPr>
        <p:spPr>
          <a:xfrm>
            <a:off x="2001838" y="1752601"/>
            <a:ext cx="7620000" cy="4373563"/>
          </a:xfrm>
        </p:spPr>
        <p:txBody>
          <a:bodyPr/>
          <a:lstStyle/>
          <a:p>
            <a:pPr>
              <a:lnSpc>
                <a:spcPct val="200000"/>
              </a:lnSpc>
            </a:pPr>
            <a:r>
              <a:rPr lang="ru-RU" altLang="ru-RU" i="1"/>
              <a:t>РСВ по уволенным сотрудникам в части персональных сведений необходимо заполнять, пока не завершится текущий расчетный период!!!</a:t>
            </a:r>
          </a:p>
        </p:txBody>
      </p:sp>
      <p:sp>
        <p:nvSpPr>
          <p:cNvPr id="27652" name="Номер слайда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62E6EEE-CFAA-4D98-B0E7-69239E2ED483}" type="slidenum">
              <a:rPr lang="ru-RU" altLang="ru-RU" sz="1200">
                <a:solidFill>
                  <a:srgbClr val="898989"/>
                </a:solidFill>
              </a:rPr>
              <a:pPr>
                <a:spcBef>
                  <a:spcPct val="0"/>
                </a:spcBef>
                <a:buFontTx/>
                <a:buNone/>
              </a:pPr>
              <a:t>66</a:t>
            </a:fld>
            <a:endParaRPr lang="ru-RU" altLang="ru-RU" sz="1200">
              <a:solidFill>
                <a:srgbClr val="898989"/>
              </a:solidFill>
            </a:endParaRPr>
          </a:p>
        </p:txBody>
      </p:sp>
    </p:spTree>
    <p:extLst>
      <p:ext uri="{BB962C8B-B14F-4D97-AF65-F5344CB8AC3E}">
        <p14:creationId xmlns="" xmlns:p14="http://schemas.microsoft.com/office/powerpoint/2010/main" val="670638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p:txBody>
          <a:bodyPr/>
          <a:lstStyle/>
          <a:p>
            <a:r>
              <a:rPr lang="ru-RU" altLang="ru-RU" smtClean="0"/>
              <a:t>РСВ</a:t>
            </a:r>
          </a:p>
        </p:txBody>
      </p:sp>
      <p:sp>
        <p:nvSpPr>
          <p:cNvPr id="3" name="Объект 2"/>
          <p:cNvSpPr>
            <a:spLocks noGrp="1"/>
          </p:cNvSpPr>
          <p:nvPr>
            <p:ph idx="1"/>
          </p:nvPr>
        </p:nvSpPr>
        <p:spPr>
          <a:xfrm>
            <a:off x="2001838" y="1752601"/>
            <a:ext cx="7620000" cy="4373563"/>
          </a:xfrm>
        </p:spPr>
        <p:txBody>
          <a:bodyPr>
            <a:normAutofit fontScale="70000" lnSpcReduction="20000"/>
          </a:bodyPr>
          <a:lstStyle/>
          <a:p>
            <a:pPr>
              <a:buFont typeface="Arial" charset="0"/>
              <a:buChar char="•"/>
              <a:defRPr/>
            </a:pPr>
            <a:r>
              <a:rPr lang="ru-RU" dirty="0" smtClean="0"/>
              <a:t>Один </a:t>
            </a:r>
            <a:r>
              <a:rPr lang="ru-RU" dirty="0"/>
              <a:t>из этих </a:t>
            </a:r>
            <a:r>
              <a:rPr lang="ru-RU" dirty="0" smtClean="0"/>
              <a:t>принципов РСВ </a:t>
            </a:r>
            <a:r>
              <a:rPr lang="ru-RU" dirty="0"/>
              <a:t>— наличие того периода (НК РФ называет его расчетным — п. 1 ст. 423), на протяжении которого данные в промежуточную отчетность заносятся нарастающими суммами. </a:t>
            </a:r>
            <a:r>
              <a:rPr lang="ru-RU" u="sng" dirty="0">
                <a:solidFill>
                  <a:srgbClr val="FF0000"/>
                </a:solidFill>
              </a:rPr>
              <a:t>Он равен году. </a:t>
            </a:r>
            <a:endParaRPr lang="ru-RU" u="sng" dirty="0" smtClean="0">
              <a:solidFill>
                <a:srgbClr val="FF0000"/>
              </a:solidFill>
            </a:endParaRPr>
          </a:p>
          <a:p>
            <a:pPr>
              <a:buFont typeface="Arial" charset="0"/>
              <a:buChar char="•"/>
              <a:defRPr/>
            </a:pPr>
            <a:r>
              <a:rPr lang="ru-RU" dirty="0" smtClean="0"/>
              <a:t>Отчетные </a:t>
            </a:r>
            <a:r>
              <a:rPr lang="ru-RU" dirty="0"/>
              <a:t>периоды в нем возникают ежеквартально и имеют каждый свою протяженность, отсчитываемую от начала года.</a:t>
            </a:r>
          </a:p>
          <a:p>
            <a:pPr>
              <a:buFont typeface="Arial" charset="0"/>
              <a:buChar char="•"/>
              <a:defRPr/>
            </a:pPr>
            <a:r>
              <a:rPr lang="ru-RU" dirty="0"/>
              <a:t>При этом сохранено и правило более детального отражения информации, относящейся к последнему кварталу периода отчета, из-за чего РСВ иногда называют отчетом за соответствующий квартал. Относится это правило и к разделу 3 РСВ, показывающему данные о выплаченных физлицу доходах и начисленных на них взносах на ОПС (подраздел 3.2) применительно к месяцам лишь последнего из кварталов периода отчета (п. 22.1 приложения № 2 к приказу ФНС России от 10.10.2016 № ММВ-7-11/551</a:t>
            </a:r>
            <a:r>
              <a:rPr lang="ru-RU" dirty="0" smtClean="0"/>
              <a:t>@).</a:t>
            </a:r>
            <a:endParaRPr lang="ru-RU" dirty="0"/>
          </a:p>
        </p:txBody>
      </p:sp>
      <p:sp>
        <p:nvSpPr>
          <p:cNvPr id="28676" name="Номер слайда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9281FB2-B66B-44A1-B86A-FEA0092FD425}" type="slidenum">
              <a:rPr lang="ru-RU" altLang="ru-RU" sz="1200">
                <a:solidFill>
                  <a:srgbClr val="898989"/>
                </a:solidFill>
              </a:rPr>
              <a:pPr>
                <a:spcBef>
                  <a:spcPct val="0"/>
                </a:spcBef>
                <a:buFontTx/>
                <a:buNone/>
              </a:pPr>
              <a:t>67</a:t>
            </a:fld>
            <a:endParaRPr lang="ru-RU" altLang="ru-RU" sz="1200">
              <a:solidFill>
                <a:srgbClr val="898989"/>
              </a:solidFill>
            </a:endParaRPr>
          </a:p>
        </p:txBody>
      </p:sp>
    </p:spTree>
    <p:extLst>
      <p:ext uri="{BB962C8B-B14F-4D97-AF65-F5344CB8AC3E}">
        <p14:creationId xmlns="" xmlns:p14="http://schemas.microsoft.com/office/powerpoint/2010/main" val="420625561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Заголовок 1"/>
          <p:cNvSpPr>
            <a:spLocks noGrp="1"/>
          </p:cNvSpPr>
          <p:nvPr>
            <p:ph type="title"/>
          </p:nvPr>
        </p:nvSpPr>
        <p:spPr>
          <a:xfrm>
            <a:off x="1484311" y="685800"/>
            <a:ext cx="10018713" cy="838201"/>
          </a:xfrm>
        </p:spPr>
        <p:txBody>
          <a:bodyPr/>
          <a:lstStyle/>
          <a:p>
            <a:r>
              <a:rPr lang="ru-RU" altLang="ru-RU" dirty="0" smtClean="0"/>
              <a:t>РСВ</a:t>
            </a:r>
          </a:p>
        </p:txBody>
      </p:sp>
      <p:sp>
        <p:nvSpPr>
          <p:cNvPr id="3" name="Объект 2"/>
          <p:cNvSpPr>
            <a:spLocks noGrp="1"/>
          </p:cNvSpPr>
          <p:nvPr>
            <p:ph idx="1"/>
          </p:nvPr>
        </p:nvSpPr>
        <p:spPr>
          <a:xfrm>
            <a:off x="1981200" y="1524001"/>
            <a:ext cx="7640638" cy="4602163"/>
          </a:xfrm>
        </p:spPr>
        <p:txBody>
          <a:bodyPr>
            <a:normAutofit fontScale="62500" lnSpcReduction="20000"/>
          </a:bodyPr>
          <a:lstStyle/>
          <a:p>
            <a:pPr>
              <a:buFont typeface="Arial" charset="0"/>
              <a:buChar char="•"/>
              <a:defRPr/>
            </a:pPr>
            <a:r>
              <a:rPr lang="ru-RU" dirty="0" smtClean="0"/>
              <a:t>В </a:t>
            </a:r>
            <a:r>
              <a:rPr lang="ru-RU" dirty="0"/>
              <a:t>силу действия единого правила показа в течение расчетного периода данных, сформированных нарастающими суммами, </a:t>
            </a:r>
            <a:r>
              <a:rPr lang="ru-RU" u="sng" dirty="0">
                <a:solidFill>
                  <a:srgbClr val="FF0000"/>
                </a:solidFill>
              </a:rPr>
              <a:t>в РСВ попадают и уволенные сотрудники. </a:t>
            </a:r>
            <a:r>
              <a:rPr lang="ru-RU" dirty="0"/>
              <a:t>Информацию о них придется отражать в каждом из отчетов, сформированных за соответствующий период года, в котором работник уволился.</a:t>
            </a:r>
          </a:p>
          <a:p>
            <a:pPr>
              <a:buFont typeface="Arial" charset="0"/>
              <a:buChar char="•"/>
              <a:defRPr/>
            </a:pPr>
            <a:r>
              <a:rPr lang="ru-RU" dirty="0"/>
              <a:t>Данные об уволившихся попадут (письма Минфина России от 20.10.2017 № 03-15-05/68646, от 21.09.2017 № 03-15-06/61030, ФНС России от 04.10.2017 № ГД-4-11/19965@, от 17.03.2017 № БС-4-11/4859):</a:t>
            </a:r>
          </a:p>
          <a:p>
            <a:pPr>
              <a:buFont typeface="Arial" charset="0"/>
              <a:buChar char="•"/>
              <a:defRPr/>
            </a:pPr>
            <a:r>
              <a:rPr lang="ru-RU" dirty="0"/>
              <a:t>в подраздел 1.1 приложения 1 к разделу 1 включенными в цифры по строкам с названием «Всего с начала расчетного периода»;</a:t>
            </a:r>
          </a:p>
          <a:p>
            <a:pPr>
              <a:buFont typeface="Arial" charset="0"/>
              <a:buChar char="•"/>
              <a:defRPr/>
            </a:pPr>
            <a:r>
              <a:rPr lang="ru-RU" dirty="0"/>
              <a:t>раздел 3 в качестве персональных данных.</a:t>
            </a:r>
          </a:p>
          <a:p>
            <a:pPr>
              <a:buFont typeface="Arial" charset="0"/>
              <a:buChar char="•"/>
              <a:defRPr/>
            </a:pPr>
            <a:r>
              <a:rPr lang="ru-RU" dirty="0"/>
              <a:t>Однако поскольку начислений уволенным до начала последнего квартала периода отчета сотрудникам уже не делается, то подраздел 3.2 по ним не заполняют (п. 22.2 приложения 2 к приказу ФНС России от 10.10.2016 № ММВ-7-11/551@). То есть из данных об уволенных в разделе 3 будут присутствовать только сведения, позволяющие идентифицировать это лицо (подраздел 3.1).</a:t>
            </a:r>
          </a:p>
          <a:p>
            <a:pPr>
              <a:buFont typeface="Arial" charset="0"/>
              <a:buChar char="•"/>
              <a:defRPr/>
            </a:pPr>
            <a:endParaRPr lang="ru-RU" dirty="0"/>
          </a:p>
        </p:txBody>
      </p:sp>
      <p:sp>
        <p:nvSpPr>
          <p:cNvPr id="29700" name="Номер слайда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40EA75D-39C9-4A02-905A-225B113D9BA7}" type="slidenum">
              <a:rPr lang="ru-RU" altLang="ru-RU" sz="1200">
                <a:solidFill>
                  <a:srgbClr val="898989"/>
                </a:solidFill>
              </a:rPr>
              <a:pPr>
                <a:spcBef>
                  <a:spcPct val="0"/>
                </a:spcBef>
                <a:buFontTx/>
                <a:buNone/>
              </a:pPr>
              <a:t>68</a:t>
            </a:fld>
            <a:endParaRPr lang="ru-RU" altLang="ru-RU" sz="1200">
              <a:solidFill>
                <a:srgbClr val="898989"/>
              </a:solidFill>
            </a:endParaRPr>
          </a:p>
        </p:txBody>
      </p:sp>
    </p:spTree>
    <p:extLst>
      <p:ext uri="{BB962C8B-B14F-4D97-AF65-F5344CB8AC3E}">
        <p14:creationId xmlns="" xmlns:p14="http://schemas.microsoft.com/office/powerpoint/2010/main" val="162652628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63552" y="274638"/>
            <a:ext cx="8147248" cy="562074"/>
          </a:xfrm>
        </p:spPr>
        <p:txBody>
          <a:bodyPr>
            <a:normAutofit fontScale="90000"/>
          </a:bodyPr>
          <a:lstStyle/>
          <a:p>
            <a:r>
              <a:rPr lang="ru-RU" sz="2800" b="1" dirty="0"/>
              <a:t>Срочная командировка с отзывом сотрудника из отпуска</a:t>
            </a:r>
            <a:br>
              <a:rPr lang="ru-RU" sz="2800" b="1" dirty="0"/>
            </a:br>
            <a:endParaRPr lang="ru-RU" sz="2800" dirty="0"/>
          </a:p>
        </p:txBody>
      </p:sp>
      <p:sp>
        <p:nvSpPr>
          <p:cNvPr id="3" name="Объект 2"/>
          <p:cNvSpPr>
            <a:spLocks noGrp="1"/>
          </p:cNvSpPr>
          <p:nvPr>
            <p:ph idx="1"/>
          </p:nvPr>
        </p:nvSpPr>
        <p:spPr>
          <a:xfrm>
            <a:off x="1919536" y="692696"/>
            <a:ext cx="8291264" cy="5832648"/>
          </a:xfrm>
        </p:spPr>
        <p:txBody>
          <a:bodyPr>
            <a:normAutofit fontScale="55000" lnSpcReduction="20000"/>
          </a:bodyPr>
          <a:lstStyle/>
          <a:p>
            <a:r>
              <a:rPr lang="ru-RU" dirty="0" smtClean="0"/>
              <a:t>При </a:t>
            </a:r>
            <a:r>
              <a:rPr lang="ru-RU" dirty="0"/>
              <a:t>возникновении необходимости работодатель может отозвать сотрудника из отпуска, в том числе и для направления в командировку. Только для этого нужно обязательно получить согласие самого работника (статья </a:t>
            </a:r>
            <a:r>
              <a:rPr lang="ru-RU" dirty="0">
                <a:hlinkClick r:id="rId2"/>
              </a:rPr>
              <a:t>125 ТК РФ</a:t>
            </a:r>
            <a:r>
              <a:rPr lang="ru-RU" dirty="0"/>
              <a:t>). Если он против, то ничего сделать нельзя.</a:t>
            </a:r>
          </a:p>
          <a:p>
            <a:r>
              <a:rPr lang="ru-RU" dirty="0"/>
              <a:t>Оставшиеся дни отпуска человек может на свое усмотрение использовать в любое время в течение текущего рабочего года (можно и сразу после командировки) или присоединить к отпуску в следующем году. Информацию о переносе отпуска нужно зафиксировать в графике отпусков. Документ можно составить, используя свою форму или унифицированную </a:t>
            </a:r>
            <a:r>
              <a:rPr lang="ru-RU" dirty="0">
                <a:hlinkClick r:id="rId3"/>
              </a:rPr>
              <a:t>№Т-7</a:t>
            </a:r>
            <a:r>
              <a:rPr lang="ru-RU" dirty="0"/>
              <a:t>.</a:t>
            </a:r>
          </a:p>
          <a:p>
            <a:r>
              <a:rPr lang="ru-RU" dirty="0"/>
              <a:t>Согласие на отзыв из отпуска сотрудник может отметить на соответствующем приказе с формулировкой «Согласен». Здесь же можно прописать, что будет с неизрасходованными днями и как будет произведён перерасчёт отпускных (опять же обсудив это с сотрудником). Дело в том, что часть уже выплаченных отпускных за неиспользованный период нужно вернуть. И сам сотрудник выбирает удобный для него вариант:</a:t>
            </a:r>
          </a:p>
          <a:p>
            <a:r>
              <a:rPr lang="ru-RU" dirty="0"/>
              <a:t>     вернуть их наличными в кассу;</a:t>
            </a:r>
          </a:p>
          <a:p>
            <a:r>
              <a:rPr lang="ru-RU" dirty="0"/>
              <a:t>     удержать их из зарплаты;</a:t>
            </a:r>
          </a:p>
          <a:p>
            <a:r>
              <a:rPr lang="ru-RU" dirty="0"/>
              <a:t>     учесть при командировочных расходах.</a:t>
            </a:r>
          </a:p>
          <a:p>
            <a:endParaRPr lang="ru-RU" dirty="0" smtClean="0"/>
          </a:p>
          <a:p>
            <a:r>
              <a:rPr lang="ru-RU" dirty="0" smtClean="0"/>
              <a:t>Процесс </a:t>
            </a:r>
            <a:r>
              <a:rPr lang="ru-RU" dirty="0"/>
              <a:t>оформления работника в командировку происходит по классическому сценарию: составляется соответствующий приказ и выплачиваются средства на дорогу, проживание и суточные.</a:t>
            </a:r>
          </a:p>
          <a:p>
            <a:r>
              <a:rPr lang="ru-RU" dirty="0"/>
              <a:t>Если работник решит использовать оставшиеся дни отпуска сразу после командировки, то компания может ему оплатить билет до места прерванного отдыха вместо обратного, но учесть эти затраты для прибыли нельзя. Также придётся удержать с этой суммы НДФЛ (письмо Минфина от 17.01.2017 </a:t>
            </a:r>
            <a:r>
              <a:rPr lang="ru-RU" dirty="0">
                <a:hlinkClick r:id="rId4"/>
              </a:rPr>
              <a:t>№ 03-04-06/1546</a:t>
            </a:r>
            <a:r>
              <a:rPr lang="ru-RU" dirty="0"/>
              <a:t>).</a:t>
            </a:r>
          </a:p>
          <a:p>
            <a:endParaRPr lang="ru-RU" dirty="0"/>
          </a:p>
        </p:txBody>
      </p:sp>
    </p:spTree>
    <p:extLst>
      <p:ext uri="{BB962C8B-B14F-4D97-AF65-F5344CB8AC3E}">
        <p14:creationId xmlns="" xmlns:p14="http://schemas.microsoft.com/office/powerpoint/2010/main" val="4246207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Заголовок 1"/>
          <p:cNvSpPr>
            <a:spLocks noGrp="1" noChangeArrowheads="1"/>
          </p:cNvSpPr>
          <p:nvPr>
            <p:ph type="title"/>
          </p:nvPr>
        </p:nvSpPr>
        <p:spPr/>
        <p:txBody>
          <a:bodyPr/>
          <a:lstStyle/>
          <a:p>
            <a:pPr eaLnBrk="1" hangingPunct="1"/>
            <a:endParaRPr lang="ru-RU" altLang="ru-RU" smtClean="0">
              <a:ln>
                <a:noFill/>
              </a:ln>
            </a:endParaRPr>
          </a:p>
        </p:txBody>
      </p:sp>
      <p:sp>
        <p:nvSpPr>
          <p:cNvPr id="3" name="Объект 2">
            <a:extLst>
              <a:ext uri="{FF2B5EF4-FFF2-40B4-BE49-F238E27FC236}">
                <a16:creationId xmlns="" xmlns:a16="http://schemas.microsoft.com/office/drawing/2014/main" id="{9268A178-F705-4294-8F94-5F4184F7DE3B}"/>
              </a:ext>
            </a:extLst>
          </p:cNvPr>
          <p:cNvSpPr>
            <a:spLocks noGrp="1"/>
          </p:cNvSpPr>
          <p:nvPr>
            <p:ph idx="1"/>
          </p:nvPr>
        </p:nvSpPr>
        <p:spPr/>
        <p:txBody>
          <a:bodyPr rtlCol="0">
            <a:normAutofit/>
          </a:bodyPr>
          <a:lstStyle/>
          <a:p>
            <a:pPr eaLnBrk="1" fontAlgn="auto" hangingPunct="1">
              <a:buFont typeface="Arial"/>
              <a:buChar char="•"/>
              <a:defRPr/>
            </a:pPr>
            <a:r>
              <a:rPr lang="ru-RU" b="1" dirty="0">
                <a:solidFill>
                  <a:schemeClr val="tx2">
                    <a:lumMod val="75000"/>
                  </a:schemeClr>
                </a:solidFill>
              </a:rPr>
              <a:t>Федеральный закон от 29.05.2019 N 113-ФЗ</a:t>
            </a:r>
          </a:p>
          <a:p>
            <a:pPr eaLnBrk="1" fontAlgn="auto" hangingPunct="1">
              <a:buFont typeface="Arial"/>
              <a:buChar char="•"/>
              <a:defRPr/>
            </a:pPr>
            <a:r>
              <a:rPr lang="ru-RU" b="1" dirty="0">
                <a:solidFill>
                  <a:schemeClr val="tx2">
                    <a:lumMod val="75000"/>
                  </a:schemeClr>
                </a:solidFill>
              </a:rPr>
              <a:t>"О внесении изменений в Кодекс Российской Федерации об административных правонарушениях"</a:t>
            </a:r>
          </a:p>
          <a:p>
            <a:pPr eaLnBrk="1" fontAlgn="auto" hangingPunct="1">
              <a:buFont typeface="Arial"/>
              <a:buChar char="•"/>
              <a:defRPr/>
            </a:pPr>
            <a:endParaRPr lang="ru-RU" dirty="0">
              <a:solidFill>
                <a:schemeClr val="tx1">
                  <a:lumMod val="85000"/>
                  <a:lumOff val="15000"/>
                </a:schemeClr>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81200" y="274638"/>
            <a:ext cx="8229600" cy="706090"/>
          </a:xfrm>
        </p:spPr>
        <p:txBody>
          <a:bodyPr>
            <a:normAutofit fontScale="90000"/>
          </a:bodyPr>
          <a:lstStyle/>
          <a:p>
            <a:r>
              <a:rPr lang="ru-RU" sz="3200" b="1" dirty="0"/>
              <a:t>Письмо № 03-04-06/1546 от 17.01.2017</a:t>
            </a:r>
            <a:br>
              <a:rPr lang="ru-RU" sz="3200" b="1" dirty="0"/>
            </a:br>
            <a:endParaRPr lang="ru-RU" sz="3200" dirty="0"/>
          </a:p>
        </p:txBody>
      </p:sp>
      <p:sp>
        <p:nvSpPr>
          <p:cNvPr id="3" name="Объект 2"/>
          <p:cNvSpPr>
            <a:spLocks noGrp="1"/>
          </p:cNvSpPr>
          <p:nvPr>
            <p:ph idx="1"/>
          </p:nvPr>
        </p:nvSpPr>
        <p:spPr>
          <a:xfrm>
            <a:off x="1981200" y="1124745"/>
            <a:ext cx="8229600" cy="5001419"/>
          </a:xfrm>
        </p:spPr>
        <p:txBody>
          <a:bodyPr>
            <a:normAutofit fontScale="70000" lnSpcReduction="20000"/>
          </a:bodyPr>
          <a:lstStyle/>
          <a:p>
            <a:pPr fontAlgn="base"/>
            <a:r>
              <a:rPr lang="ru-RU" dirty="0" smtClean="0"/>
              <a:t>В </a:t>
            </a:r>
            <a:r>
              <a:rPr lang="ru-RU" dirty="0"/>
              <a:t>случае если сотрудник организации в связи со служебной необходимостью направляется организацией в место командирования из места нахождения в отпуске, а по окончании командировки возвращается в место нахождения организации-работодателя, суммы возмещения организацией стоимости проезда сотрудника от места проведения отпуска до места командирования и от места командирования до места работы не подлежат обложению налогом на доходы физических лиц на основании вышеуказанной нормы абзаца десятого пункта 3 статьи 217 Кодекса.</a:t>
            </a:r>
          </a:p>
          <a:p>
            <a:pPr fontAlgn="base"/>
            <a:r>
              <a:rPr lang="ru-RU" dirty="0"/>
              <a:t>Поскольку освобождения от налогообложения сумм оплаты проезда сотрудников организации к месту проведения отпуска Кодексом не предусмотрено, суммы оплаты проезда сотрудников от места командирования к месту проведения отпуска и от места проведения отпуска до места жительства, являясь экономической выгодой сотрудников, предусмотренной статьей 41 Кодекса, подлежат обложению налогом на доходы физических лиц в установленном порядке.</a:t>
            </a:r>
          </a:p>
        </p:txBody>
      </p:sp>
    </p:spTree>
    <p:extLst>
      <p:ext uri="{BB962C8B-B14F-4D97-AF65-F5344CB8AC3E}">
        <p14:creationId xmlns="" xmlns:p14="http://schemas.microsoft.com/office/powerpoint/2010/main" val="25759906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НДФЛ_подарки</a:t>
            </a:r>
            <a:endParaRPr lang="ru-RU" dirty="0"/>
          </a:p>
        </p:txBody>
      </p:sp>
      <p:sp>
        <p:nvSpPr>
          <p:cNvPr id="3" name="Объект 2"/>
          <p:cNvSpPr>
            <a:spLocks noGrp="1"/>
          </p:cNvSpPr>
          <p:nvPr>
            <p:ph idx="1"/>
          </p:nvPr>
        </p:nvSpPr>
        <p:spPr/>
        <p:txBody>
          <a:bodyPr>
            <a:normAutofit fontScale="55000" lnSpcReduction="20000"/>
          </a:bodyPr>
          <a:lstStyle/>
          <a:p>
            <a:r>
              <a:rPr lang="ru-RU" dirty="0"/>
              <a:t>Доходы в виде полученных от организации подарков, денежных призов </a:t>
            </a:r>
            <a:r>
              <a:rPr lang="ru-RU" dirty="0">
                <a:hlinkClick r:id="rId2"/>
              </a:rPr>
              <a:t>стоимостью не более 4000 рублей</a:t>
            </a:r>
            <a:r>
              <a:rPr lang="ru-RU" dirty="0"/>
              <a:t> за календарный год, не облагаются НДФЛ и не отражаются в форме 6-НДФЛ (п. 28 ст. 217 НК РФ).</a:t>
            </a:r>
          </a:p>
          <a:p>
            <a:r>
              <a:rPr lang="ru-RU" dirty="0"/>
              <a:t>Однако, по мнению контролирующих органов, компании следует вести </a:t>
            </a:r>
            <a:r>
              <a:rPr lang="ru-RU" dirty="0">
                <a:hlinkClick r:id="rId3"/>
              </a:rPr>
              <a:t>персонифицированный учет</a:t>
            </a:r>
            <a:r>
              <a:rPr lang="ru-RU" dirty="0"/>
              <a:t> подобных доходов, полученных от нее физическими лицами (письма Минфина России от 20.01.2017 № 03-04-06/2650, ФНС России от 19.01.2017 № БС-4-11/787@). И если физическое лицо получит от нее доход, превышающий 4000 рублей за календарный год, то этот факт придется отразить в форме 6-НДФЛ.</a:t>
            </a:r>
          </a:p>
          <a:p>
            <a:r>
              <a:rPr lang="ru-RU" dirty="0"/>
              <a:t>Обратите внимание</a:t>
            </a:r>
          </a:p>
          <a:p>
            <a:r>
              <a:rPr lang="ru-RU" dirty="0"/>
              <a:t>За искажения суммовых показателей формы 6-НДФЛ и за ошибки, влекущие неблагоприятные последствия для бюджета в виде не исчисления (неполного исчисления) НДФЛ налоговому агенту грозит штраф по пункту 1 статьи 126.1 Налогового кодекса РФ – в размере 500 рублей за каждый представленный документ, содержащий недостоверные сведения (п. 3 письма ФНС России от 09.08.2016 № ГД-4-11/14515).</a:t>
            </a:r>
          </a:p>
          <a:p>
            <a:r>
              <a:rPr lang="ru-RU" dirty="0"/>
              <a:t>В таком случае датой фактического получения дохода в виде денежного приза является дата его выплаты (подп. 1 п. 1 ст. 223 НК РФ, письмо Минфина России от 26.05.2014 № 03-04-06/24982). Удержать исчисленный НДФЛ с такого дохода следует при его фактической выплате (п. 4 ст. 226 НК РФ). А перечислить налог в бюджет нужно не позднее дня, следующего за днем выплаты денег физическому лицу (п. 6 ст. 226 НК РФ).</a:t>
            </a:r>
          </a:p>
          <a:p>
            <a:endParaRPr lang="ru-RU" dirty="0"/>
          </a:p>
        </p:txBody>
      </p:sp>
    </p:spTree>
    <p:extLst>
      <p:ext uri="{BB962C8B-B14F-4D97-AF65-F5344CB8AC3E}">
        <p14:creationId xmlns="" xmlns:p14="http://schemas.microsoft.com/office/powerpoint/2010/main" val="270580035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НДФЛ подарки (призы)</a:t>
            </a:r>
            <a:endParaRPr lang="ru-RU" dirty="0"/>
          </a:p>
        </p:txBody>
      </p:sp>
      <p:sp>
        <p:nvSpPr>
          <p:cNvPr id="3" name="Объект 2"/>
          <p:cNvSpPr>
            <a:spLocks noGrp="1"/>
          </p:cNvSpPr>
          <p:nvPr>
            <p:ph idx="1"/>
          </p:nvPr>
        </p:nvSpPr>
        <p:spPr/>
        <p:txBody>
          <a:bodyPr>
            <a:normAutofit fontScale="85000" lnSpcReduction="20000"/>
          </a:bodyPr>
          <a:lstStyle/>
          <a:p>
            <a:r>
              <a:rPr lang="ru-RU" dirty="0"/>
              <a:t>Фирма </a:t>
            </a:r>
            <a:r>
              <a:rPr lang="ru-RU" dirty="0" smtClean="0"/>
              <a:t>20.05.2019 </a:t>
            </a:r>
            <a:r>
              <a:rPr lang="ru-RU" dirty="0"/>
              <a:t>(в ходе рекламной акции) выплатила физическому лицу – налоговому резиденту РФ 7000 рублей. Стандартные вычеты не заявлены. В форме 6-НДФЛ за полугодие операция сформирует показатели:</a:t>
            </a:r>
          </a:p>
          <a:p>
            <a:r>
              <a:rPr lang="ru-RU" dirty="0"/>
              <a:t>— по строке 020 – 3000;</a:t>
            </a:r>
          </a:p>
          <a:p>
            <a:r>
              <a:rPr lang="ru-RU" dirty="0"/>
              <a:t>— по строке 040 – 390;</a:t>
            </a:r>
          </a:p>
          <a:p>
            <a:r>
              <a:rPr lang="ru-RU" dirty="0"/>
              <a:t>— по строке 070 – 390;</a:t>
            </a:r>
          </a:p>
          <a:p>
            <a:r>
              <a:rPr lang="ru-RU" dirty="0"/>
              <a:t>— по строке 100 – </a:t>
            </a:r>
            <a:r>
              <a:rPr lang="ru-RU" dirty="0" smtClean="0"/>
              <a:t>20.05.2019;</a:t>
            </a:r>
            <a:endParaRPr lang="ru-RU" dirty="0"/>
          </a:p>
          <a:p>
            <a:r>
              <a:rPr lang="ru-RU" dirty="0"/>
              <a:t>— по строке 110 – </a:t>
            </a:r>
            <a:r>
              <a:rPr lang="ru-RU" dirty="0" smtClean="0"/>
              <a:t>20.05.2019;</a:t>
            </a:r>
            <a:endParaRPr lang="ru-RU" dirty="0"/>
          </a:p>
          <a:p>
            <a:r>
              <a:rPr lang="ru-RU" dirty="0"/>
              <a:t>— по строке 120 – </a:t>
            </a:r>
            <a:r>
              <a:rPr lang="ru-RU" dirty="0" smtClean="0"/>
              <a:t>20.05.2019;</a:t>
            </a:r>
            <a:endParaRPr lang="ru-RU" dirty="0"/>
          </a:p>
          <a:p>
            <a:r>
              <a:rPr lang="ru-RU" dirty="0"/>
              <a:t>— по строке 130 – 3000;</a:t>
            </a:r>
          </a:p>
          <a:p>
            <a:r>
              <a:rPr lang="ru-RU" dirty="0"/>
              <a:t>— по строке 140 – 390.</a:t>
            </a:r>
          </a:p>
          <a:p>
            <a:endParaRPr lang="ru-RU" dirty="0"/>
          </a:p>
        </p:txBody>
      </p:sp>
    </p:spTree>
    <p:extLst>
      <p:ext uri="{BB962C8B-B14F-4D97-AF65-F5344CB8AC3E}">
        <p14:creationId xmlns="" xmlns:p14="http://schemas.microsoft.com/office/powerpoint/2010/main" val="10540052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Заголовок 1"/>
          <p:cNvSpPr>
            <a:spLocks noGrp="1"/>
          </p:cNvSpPr>
          <p:nvPr>
            <p:ph type="title"/>
          </p:nvPr>
        </p:nvSpPr>
        <p:spPr>
          <a:xfrm>
            <a:off x="1992313" y="188913"/>
            <a:ext cx="8229600" cy="1143000"/>
          </a:xfrm>
        </p:spPr>
        <p:txBody>
          <a:bodyPr/>
          <a:lstStyle/>
          <a:p>
            <a:r>
              <a:rPr lang="ru-RU" altLang="ru-RU" smtClean="0"/>
              <a:t>Подарки</a:t>
            </a:r>
          </a:p>
        </p:txBody>
      </p:sp>
      <p:sp>
        <p:nvSpPr>
          <p:cNvPr id="82947" name="Объект 2"/>
          <p:cNvSpPr>
            <a:spLocks noGrp="1"/>
          </p:cNvSpPr>
          <p:nvPr>
            <p:ph idx="1"/>
          </p:nvPr>
        </p:nvSpPr>
        <p:spPr>
          <a:xfrm>
            <a:off x="1919288" y="1484314"/>
            <a:ext cx="8318500" cy="4681537"/>
          </a:xfrm>
        </p:spPr>
        <p:txBody>
          <a:bodyPr>
            <a:normAutofit fontScale="92500"/>
          </a:bodyPr>
          <a:lstStyle/>
          <a:p>
            <a:r>
              <a:rPr lang="ru-RU" altLang="ru-RU" sz="2000"/>
              <a:t>1.Подарок, не связанный с трудовой деятельностью сотрудника (к юбилейным и праздничным датам и т.д.).</a:t>
            </a:r>
          </a:p>
          <a:p>
            <a:r>
              <a:rPr lang="ru-RU" altLang="ru-RU" sz="2000"/>
              <a:t>Согласно Гражданскому кодексу РФ подарком признается вещь (в том числе денежные средства, подарочные сертификаты), которую одна сторона (даритель) передает другой стороне (одаряемому) на безвозмездной основе (п. 1 ст. 572 ГК РФ). В контексте этой статьи дарителем выступает работодатель, а одаряемым сотрудник. Передача подарка осуществляется на основе договора дарения.  </a:t>
            </a:r>
          </a:p>
          <a:p>
            <a:r>
              <a:rPr lang="ru-RU" altLang="ru-RU" sz="2000"/>
              <a:t>! Обратите внимание: договор дарения должен в обязательном порядке заключаться в письменной форме, если стоимость подарка превышает 3 000 руб., а дарителем выступает юридическое лицо (п. 2 ст. 574 ГК РФ). Однако безопаснее для работодателя заключать письменный договор дарения с сотрудником в любом случае независимо от стоимости подарка, чтобы избежать возможных претензий налоговых органов и фондов.</a:t>
            </a:r>
          </a:p>
        </p:txBody>
      </p:sp>
    </p:spTree>
    <p:extLst>
      <p:ext uri="{BB962C8B-B14F-4D97-AF65-F5344CB8AC3E}">
        <p14:creationId xmlns="" xmlns:p14="http://schemas.microsoft.com/office/powerpoint/2010/main" val="220516407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Заголовок 1"/>
          <p:cNvSpPr>
            <a:spLocks noGrp="1"/>
          </p:cNvSpPr>
          <p:nvPr>
            <p:ph type="title"/>
          </p:nvPr>
        </p:nvSpPr>
        <p:spPr>
          <a:xfrm>
            <a:off x="1992313" y="188913"/>
            <a:ext cx="8229600" cy="1143000"/>
          </a:xfrm>
        </p:spPr>
        <p:txBody>
          <a:bodyPr/>
          <a:lstStyle/>
          <a:p>
            <a:r>
              <a:rPr lang="ru-RU" altLang="ru-RU" smtClean="0"/>
              <a:t>Подарки</a:t>
            </a:r>
          </a:p>
        </p:txBody>
      </p:sp>
      <p:sp>
        <p:nvSpPr>
          <p:cNvPr id="83971" name="Объект 2"/>
          <p:cNvSpPr>
            <a:spLocks noGrp="1"/>
          </p:cNvSpPr>
          <p:nvPr>
            <p:ph idx="1"/>
          </p:nvPr>
        </p:nvSpPr>
        <p:spPr>
          <a:xfrm>
            <a:off x="1919288" y="1484314"/>
            <a:ext cx="8318500" cy="4681537"/>
          </a:xfrm>
        </p:spPr>
        <p:txBody>
          <a:bodyPr/>
          <a:lstStyle/>
          <a:p>
            <a:endParaRPr lang="ru-RU" altLang="ru-RU" sz="2000"/>
          </a:p>
          <a:p>
            <a:r>
              <a:rPr lang="ru-RU" altLang="ru-RU" sz="2000"/>
              <a:t>Если вручение подарков происходит массово, например, всем сотрудницам к 8 Марта, то нет необходимости заключать отдельные договоры с каждым сотрудником. В этом случае целесообразно составить многосторонний договор дарения, в котором каждый из получателей подарков поставит свою подпись (ст. 154 ГК РФ).</a:t>
            </a:r>
          </a:p>
          <a:p>
            <a:endParaRPr lang="ru-RU" altLang="ru-RU" sz="2000"/>
          </a:p>
        </p:txBody>
      </p:sp>
    </p:spTree>
    <p:extLst>
      <p:ext uri="{BB962C8B-B14F-4D97-AF65-F5344CB8AC3E}">
        <p14:creationId xmlns="" xmlns:p14="http://schemas.microsoft.com/office/powerpoint/2010/main" val="239527006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Заголовок 1"/>
          <p:cNvSpPr>
            <a:spLocks noGrp="1"/>
          </p:cNvSpPr>
          <p:nvPr>
            <p:ph type="title"/>
          </p:nvPr>
        </p:nvSpPr>
        <p:spPr/>
        <p:txBody>
          <a:bodyPr/>
          <a:lstStyle/>
          <a:p>
            <a:r>
              <a:rPr lang="ru-RU" altLang="ru-RU" smtClean="0"/>
              <a:t>Подарки</a:t>
            </a:r>
          </a:p>
        </p:txBody>
      </p:sp>
      <p:sp>
        <p:nvSpPr>
          <p:cNvPr id="3" name="Объект 2"/>
          <p:cNvSpPr>
            <a:spLocks noGrp="1"/>
          </p:cNvSpPr>
          <p:nvPr>
            <p:ph idx="1"/>
          </p:nvPr>
        </p:nvSpPr>
        <p:spPr/>
        <p:txBody>
          <a:bodyPr>
            <a:normAutofit fontScale="85000" lnSpcReduction="10000"/>
          </a:bodyPr>
          <a:lstStyle/>
          <a:p>
            <a:pPr>
              <a:defRPr/>
            </a:pPr>
            <a:r>
              <a:rPr lang="ru-RU" dirty="0" smtClean="0"/>
              <a:t>2. Подарок как поощрение за труд.</a:t>
            </a:r>
          </a:p>
          <a:p>
            <a:pPr>
              <a:defRPr/>
            </a:pPr>
            <a:endParaRPr lang="ru-RU" dirty="0" smtClean="0"/>
          </a:p>
          <a:p>
            <a:pPr>
              <a:defRPr/>
            </a:pPr>
            <a:r>
              <a:rPr lang="ru-RU" dirty="0" smtClean="0"/>
              <a:t>Трудовой кодекс РФ предусматривает право работодателя награждать своих работников ценными подарками в качестве поощрения за труд (ст. 191 ТК РФ). В этом случае стоимость подарка выступает как часть оплаты труда, а передача подарка происходит не на основе договора дарения, а на основе трудового договора с сотрудником.</a:t>
            </a:r>
          </a:p>
          <a:p>
            <a:pPr>
              <a:defRPr/>
            </a:pPr>
            <a:endParaRPr lang="ru-RU" dirty="0" smtClean="0"/>
          </a:p>
          <a:p>
            <a:pPr>
              <a:defRPr/>
            </a:pPr>
            <a:r>
              <a:rPr lang="ru-RU" dirty="0" smtClean="0"/>
              <a:t>Подарки, выдаваемые работникам как поощрение за труд, по сути, представляют собой производственные премии. О порядке документального оформления и подтверждения премий сотрудникам Вы можете прочитать в одной из предыдущих статей.</a:t>
            </a:r>
          </a:p>
        </p:txBody>
      </p:sp>
    </p:spTree>
    <p:extLst>
      <p:ext uri="{BB962C8B-B14F-4D97-AF65-F5344CB8AC3E}">
        <p14:creationId xmlns="" xmlns:p14="http://schemas.microsoft.com/office/powerpoint/2010/main" val="332577101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Заголовок 1"/>
          <p:cNvSpPr>
            <a:spLocks noGrp="1"/>
          </p:cNvSpPr>
          <p:nvPr>
            <p:ph type="title"/>
          </p:nvPr>
        </p:nvSpPr>
        <p:spPr/>
        <p:txBody>
          <a:bodyPr/>
          <a:lstStyle/>
          <a:p>
            <a:r>
              <a:rPr lang="ru-RU" altLang="ru-RU" smtClean="0"/>
              <a:t>Подарки</a:t>
            </a:r>
          </a:p>
        </p:txBody>
      </p:sp>
      <p:sp>
        <p:nvSpPr>
          <p:cNvPr id="3" name="Объект 2"/>
          <p:cNvSpPr>
            <a:spLocks noGrp="1"/>
          </p:cNvSpPr>
          <p:nvPr>
            <p:ph idx="1"/>
          </p:nvPr>
        </p:nvSpPr>
        <p:spPr/>
        <p:txBody>
          <a:bodyPr>
            <a:normAutofit fontScale="92500" lnSpcReduction="20000"/>
          </a:bodyPr>
          <a:lstStyle/>
          <a:p>
            <a:pPr>
              <a:defRPr/>
            </a:pPr>
            <a:endParaRPr lang="ru-RU" dirty="0" smtClean="0"/>
          </a:p>
          <a:p>
            <a:pPr>
              <a:defRPr/>
            </a:pPr>
            <a:r>
              <a:rPr lang="ru-RU" dirty="0" smtClean="0"/>
              <a:t>НДФЛ с подарков сотрудникам</a:t>
            </a:r>
          </a:p>
          <a:p>
            <a:pPr>
              <a:defRPr/>
            </a:pPr>
            <a:endParaRPr lang="ru-RU" dirty="0" smtClean="0"/>
          </a:p>
          <a:p>
            <a:pPr>
              <a:defRPr/>
            </a:pPr>
            <a:r>
              <a:rPr lang="ru-RU" dirty="0" smtClean="0"/>
              <a:t>Подарок, выданный сотруднику, как в денежной, так и в натуральной форме, признается его доходом и подлежит обложению НДФЛ. Обязанность по начислению и удержанию НДФЛ с доходов сотрудника лежит на работодателе, поскольку он является налоговым агентом. При этом налогом облагается не вся сумма подарка, а только свыше 4 000 руб. (п. 28 ст. 217 НК РФ). Применяя данное ограничение,  нужно учитывать общую сумму подарков, выданных конкретному сотруднику в денежной и натуральной форме, в течение календарного года.</a:t>
            </a:r>
          </a:p>
          <a:p>
            <a:pPr>
              <a:defRPr/>
            </a:pPr>
            <a:endParaRPr lang="ru-RU" dirty="0" smtClean="0"/>
          </a:p>
        </p:txBody>
      </p:sp>
    </p:spTree>
    <p:extLst>
      <p:ext uri="{BB962C8B-B14F-4D97-AF65-F5344CB8AC3E}">
        <p14:creationId xmlns="" xmlns:p14="http://schemas.microsoft.com/office/powerpoint/2010/main" val="185005893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Заголовок 1"/>
          <p:cNvSpPr>
            <a:spLocks noGrp="1"/>
          </p:cNvSpPr>
          <p:nvPr>
            <p:ph type="title"/>
          </p:nvPr>
        </p:nvSpPr>
        <p:spPr>
          <a:xfrm>
            <a:off x="1484311" y="685801"/>
            <a:ext cx="10018713" cy="655638"/>
          </a:xfrm>
        </p:spPr>
        <p:txBody>
          <a:bodyPr>
            <a:normAutofit fontScale="90000"/>
          </a:bodyPr>
          <a:lstStyle/>
          <a:p>
            <a:r>
              <a:rPr lang="ru-RU" altLang="ru-RU" dirty="0" smtClean="0"/>
              <a:t>Подарки</a:t>
            </a:r>
          </a:p>
        </p:txBody>
      </p:sp>
      <p:sp>
        <p:nvSpPr>
          <p:cNvPr id="3" name="Объект 2"/>
          <p:cNvSpPr>
            <a:spLocks noGrp="1"/>
          </p:cNvSpPr>
          <p:nvPr>
            <p:ph idx="1"/>
          </p:nvPr>
        </p:nvSpPr>
        <p:spPr>
          <a:xfrm>
            <a:off x="1919289" y="1341438"/>
            <a:ext cx="8402637" cy="4856162"/>
          </a:xfrm>
        </p:spPr>
        <p:txBody>
          <a:bodyPr>
            <a:normAutofit fontScale="62500" lnSpcReduction="20000"/>
          </a:bodyPr>
          <a:lstStyle/>
          <a:p>
            <a:pPr>
              <a:defRPr/>
            </a:pPr>
            <a:r>
              <a:rPr lang="ru-RU" dirty="0" smtClean="0"/>
              <a:t>! Обратите внимание: момент удержания НДФЛ и перечисления в бюджет зависит от того, в какой форме выдан подарок (Письмо ФНС от 22.08.2014 N СА-4-7/16692):</a:t>
            </a:r>
          </a:p>
          <a:p>
            <a:pPr>
              <a:defRPr/>
            </a:pPr>
            <a:r>
              <a:rPr lang="ru-RU" dirty="0" smtClean="0"/>
              <a:t>    </a:t>
            </a:r>
            <a:r>
              <a:rPr lang="ru-RU" b="1" u="sng" dirty="0" smtClean="0">
                <a:solidFill>
                  <a:srgbClr val="FF0000"/>
                </a:solidFill>
              </a:rPr>
              <a:t>если подарок выдан сотруднику в денежной форме, то удержать налог и перечислить его в бюджет необходимо в день выдачи суммы подарка из кассы или перечисления на лицевой счет сотрудника;</a:t>
            </a:r>
          </a:p>
          <a:p>
            <a:pPr>
              <a:defRPr/>
            </a:pPr>
            <a:r>
              <a:rPr lang="ru-RU" dirty="0" smtClean="0"/>
              <a:t> если подарок выдан в натуральной форме, то удержать и перечислить НДФЛ нужно в ближайший день выплаты денежных средств сотруднику, например, в ближайший день выплаты заработной платы. Если после вручения подарка сотруднику не будет производиться никаких выплат до конца календарного года, то работодатель должен не позднее одного месяца со дня окончания налогового периода (года) письменно сообщить сотруднику, а также налоговому органу по месту учета о невозможности удержания НДФЛ и не удержанной сумме налога. В этом случае на сотрудника заполняется справка 2-НДФЛ, в которой в поле «признак» необходимо указать значение «2», и предоставляется в ИФНС не позднее 31 января следующего года.</a:t>
            </a:r>
          </a:p>
        </p:txBody>
      </p:sp>
    </p:spTree>
    <p:extLst>
      <p:ext uri="{BB962C8B-B14F-4D97-AF65-F5344CB8AC3E}">
        <p14:creationId xmlns="" xmlns:p14="http://schemas.microsoft.com/office/powerpoint/2010/main" val="4628266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Заголовок 1"/>
          <p:cNvSpPr>
            <a:spLocks noGrp="1"/>
          </p:cNvSpPr>
          <p:nvPr>
            <p:ph type="title"/>
          </p:nvPr>
        </p:nvSpPr>
        <p:spPr/>
        <p:txBody>
          <a:bodyPr/>
          <a:lstStyle/>
          <a:p>
            <a:r>
              <a:rPr lang="ru-RU" altLang="ru-RU" smtClean="0"/>
              <a:t>Подарки</a:t>
            </a:r>
          </a:p>
        </p:txBody>
      </p:sp>
      <p:sp>
        <p:nvSpPr>
          <p:cNvPr id="3" name="Объект 2"/>
          <p:cNvSpPr>
            <a:spLocks noGrp="1"/>
          </p:cNvSpPr>
          <p:nvPr>
            <p:ph idx="1"/>
          </p:nvPr>
        </p:nvSpPr>
        <p:spPr>
          <a:xfrm>
            <a:off x="1992314" y="1341439"/>
            <a:ext cx="8218487" cy="4784725"/>
          </a:xfrm>
        </p:spPr>
        <p:txBody>
          <a:bodyPr>
            <a:normAutofit lnSpcReduction="10000"/>
          </a:bodyPr>
          <a:lstStyle/>
          <a:p>
            <a:pPr>
              <a:defRPr/>
            </a:pPr>
            <a:endParaRPr lang="ru-RU" dirty="0" smtClean="0"/>
          </a:p>
          <a:p>
            <a:pPr>
              <a:defRPr/>
            </a:pPr>
            <a:r>
              <a:rPr lang="ru-RU" dirty="0" smtClean="0"/>
              <a:t>Доход, полученный сотрудником в виде подарков, отражается в справке 2-НДФЛ в следующем порядке:</a:t>
            </a:r>
          </a:p>
          <a:p>
            <a:pPr>
              <a:defRPr/>
            </a:pPr>
            <a:endParaRPr lang="ru-RU" dirty="0" smtClean="0"/>
          </a:p>
          <a:p>
            <a:pPr>
              <a:defRPr/>
            </a:pPr>
            <a:r>
              <a:rPr lang="ru-RU" dirty="0" smtClean="0"/>
              <a:t>    сумма каждого подарка (в т. ч. не превышающая 4000 руб.) отражается в справке как доход с кодом 2720;</a:t>
            </a:r>
          </a:p>
          <a:p>
            <a:pPr>
              <a:defRPr/>
            </a:pPr>
            <a:r>
              <a:rPr lang="ru-RU" dirty="0" smtClean="0"/>
              <a:t>    сумма подарка, не подлежащая обложению НДФЛ (т.е. до 4000 руб.), отражается в справке как вычет с кодом 501.</a:t>
            </a:r>
          </a:p>
        </p:txBody>
      </p:sp>
    </p:spTree>
    <p:extLst>
      <p:ext uri="{BB962C8B-B14F-4D97-AF65-F5344CB8AC3E}">
        <p14:creationId xmlns="" xmlns:p14="http://schemas.microsoft.com/office/powerpoint/2010/main" val="361502900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Заголовок 1"/>
          <p:cNvSpPr>
            <a:spLocks noGrp="1"/>
          </p:cNvSpPr>
          <p:nvPr>
            <p:ph type="title"/>
          </p:nvPr>
        </p:nvSpPr>
        <p:spPr/>
        <p:txBody>
          <a:bodyPr/>
          <a:lstStyle/>
          <a:p>
            <a:r>
              <a:rPr lang="ru-RU" altLang="ru-RU" smtClean="0"/>
              <a:t>Подарки</a:t>
            </a:r>
          </a:p>
        </p:txBody>
      </p:sp>
      <p:sp>
        <p:nvSpPr>
          <p:cNvPr id="3" name="Объект 2"/>
          <p:cNvSpPr>
            <a:spLocks noGrp="1"/>
          </p:cNvSpPr>
          <p:nvPr>
            <p:ph idx="1"/>
          </p:nvPr>
        </p:nvSpPr>
        <p:spPr>
          <a:xfrm>
            <a:off x="1992314" y="1341439"/>
            <a:ext cx="8218487" cy="4784725"/>
          </a:xfrm>
        </p:spPr>
        <p:txBody>
          <a:bodyPr>
            <a:normAutofit fontScale="85000" lnSpcReduction="20000"/>
          </a:bodyPr>
          <a:lstStyle/>
          <a:p>
            <a:pPr>
              <a:defRPr/>
            </a:pPr>
            <a:endParaRPr lang="ru-RU" dirty="0" smtClean="0"/>
          </a:p>
          <a:p>
            <a:pPr>
              <a:defRPr/>
            </a:pPr>
            <a:r>
              <a:rPr lang="ru-RU" dirty="0" smtClean="0"/>
              <a:t> Страховые взносы с сумм подарков сотрудникам</a:t>
            </a:r>
          </a:p>
          <a:p>
            <a:pPr>
              <a:defRPr/>
            </a:pPr>
            <a:endParaRPr lang="ru-RU" dirty="0" smtClean="0"/>
          </a:p>
          <a:p>
            <a:pPr>
              <a:defRPr/>
            </a:pPr>
            <a:r>
              <a:rPr lang="ru-RU" dirty="0" smtClean="0"/>
              <a:t>Чтобы определить, начисляются страховые взносы с сумм подарков сотрудникам или не начисляются, нужно четко понимать, к выплатам какого характера относятся эти подарки. Страховыми взносами облагаются выплаты и иные вознаграждения сотрудникам в рамках трудовых отношений и не облагаются выплаты и иные вознаграждения по договорам гражданско-правового характера, предметом которых является переход права собственности на имущество (к которым относится в </a:t>
            </a:r>
            <a:r>
              <a:rPr lang="ru-RU" dirty="0" err="1" smtClean="0"/>
              <a:t>т.ч</a:t>
            </a:r>
            <a:r>
              <a:rPr lang="ru-RU" dirty="0" smtClean="0"/>
              <a:t>. договор дарения).</a:t>
            </a:r>
          </a:p>
        </p:txBody>
      </p:sp>
    </p:spTree>
    <p:extLst>
      <p:ext uri="{BB962C8B-B14F-4D97-AF65-F5344CB8AC3E}">
        <p14:creationId xmlns="" xmlns:p14="http://schemas.microsoft.com/office/powerpoint/2010/main" val="164265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Заголовок 1"/>
          <p:cNvSpPr>
            <a:spLocks noGrp="1" noChangeArrowheads="1"/>
          </p:cNvSpPr>
          <p:nvPr>
            <p:ph type="title"/>
          </p:nvPr>
        </p:nvSpPr>
        <p:spPr/>
        <p:txBody>
          <a:bodyPr/>
          <a:lstStyle/>
          <a:p>
            <a:pPr eaLnBrk="1" hangingPunct="1"/>
            <a:endParaRPr lang="ru-RU" altLang="ru-RU" smtClean="0">
              <a:ln>
                <a:noFill/>
              </a:ln>
            </a:endParaRPr>
          </a:p>
        </p:txBody>
      </p:sp>
      <p:sp>
        <p:nvSpPr>
          <p:cNvPr id="3" name="Объект 2">
            <a:extLst>
              <a:ext uri="{FF2B5EF4-FFF2-40B4-BE49-F238E27FC236}">
                <a16:creationId xmlns="" xmlns:a16="http://schemas.microsoft.com/office/drawing/2014/main" id="{9BEC0A70-B37A-4E30-8E17-9C01DC23E81B}"/>
              </a:ext>
            </a:extLst>
          </p:cNvPr>
          <p:cNvSpPr>
            <a:spLocks noGrp="1"/>
          </p:cNvSpPr>
          <p:nvPr>
            <p:ph idx="1"/>
          </p:nvPr>
        </p:nvSpPr>
        <p:spPr/>
        <p:txBody>
          <a:bodyPr rtlCol="0">
            <a:normAutofit fontScale="92500"/>
          </a:bodyPr>
          <a:lstStyle/>
          <a:p>
            <a:pPr eaLnBrk="1" fontAlgn="auto" hangingPunct="1">
              <a:buFont typeface="Arial"/>
              <a:buChar char="•"/>
              <a:defRPr/>
            </a:pPr>
            <a:r>
              <a:rPr lang="ru-RU" b="1" dirty="0">
                <a:solidFill>
                  <a:schemeClr val="tx1">
                    <a:lumMod val="85000"/>
                    <a:lumOff val="15000"/>
                  </a:schemeClr>
                </a:solidFill>
              </a:rPr>
              <a:t>Статья 15.11. Грубое нарушение требований к бухгалтерскому учету, в том числе к бухгалтерской (финансовой) отчетности</a:t>
            </a:r>
          </a:p>
          <a:p>
            <a:pPr eaLnBrk="1" fontAlgn="auto" hangingPunct="1">
              <a:buFont typeface="Arial"/>
              <a:buChar char="•"/>
              <a:defRPr/>
            </a:pPr>
            <a:r>
              <a:rPr lang="ru-RU" dirty="0">
                <a:solidFill>
                  <a:schemeClr val="tx1">
                    <a:lumMod val="85000"/>
                    <a:lumOff val="15000"/>
                  </a:schemeClr>
                </a:solidFill>
              </a:rPr>
              <a:t> </a:t>
            </a:r>
          </a:p>
          <a:p>
            <a:pPr eaLnBrk="1" fontAlgn="auto" hangingPunct="1">
              <a:buFont typeface="Arial"/>
              <a:buChar char="•"/>
              <a:defRPr/>
            </a:pPr>
            <a:r>
              <a:rPr lang="ru-RU" dirty="0">
                <a:solidFill>
                  <a:schemeClr val="tx1">
                    <a:lumMod val="85000"/>
                    <a:lumOff val="15000"/>
                  </a:schemeClr>
                </a:solidFill>
              </a:rPr>
              <a:t>1. Грубое нарушение требований к бухгалтерскому учету, в том числе к бухгалтерской (финансовой) отчетности (за исключением случаев, предусмотренных статьей 15.15.6 настоящего Кодекса), -</a:t>
            </a:r>
          </a:p>
          <a:p>
            <a:pPr eaLnBrk="1" fontAlgn="auto" hangingPunct="1">
              <a:buFont typeface="Arial"/>
              <a:buChar char="•"/>
              <a:defRPr/>
            </a:pPr>
            <a:r>
              <a:rPr lang="ru-RU" dirty="0">
                <a:solidFill>
                  <a:schemeClr val="tx1">
                    <a:lumMod val="85000"/>
                    <a:lumOff val="15000"/>
                  </a:schemeClr>
                </a:solidFill>
              </a:rPr>
              <a:t>влечет наложение административного штрафа на должностных лиц в размере от пяти тысяч до десяти тысяч рублей.</a:t>
            </a:r>
          </a:p>
          <a:p>
            <a:pPr eaLnBrk="1" fontAlgn="auto" hangingPunct="1">
              <a:buFont typeface="Arial"/>
              <a:buChar char="•"/>
              <a:defRPr/>
            </a:pPr>
            <a:endParaRPr lang="ru-RU" dirty="0">
              <a:solidFill>
                <a:schemeClr val="tx1">
                  <a:lumMod val="85000"/>
                  <a:lumOff val="15000"/>
                </a:schemeClr>
              </a:solidFill>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Заголовок 1"/>
          <p:cNvSpPr>
            <a:spLocks noGrp="1"/>
          </p:cNvSpPr>
          <p:nvPr>
            <p:ph type="title"/>
          </p:nvPr>
        </p:nvSpPr>
        <p:spPr/>
        <p:txBody>
          <a:bodyPr/>
          <a:lstStyle/>
          <a:p>
            <a:r>
              <a:rPr lang="ru-RU" altLang="ru-RU" smtClean="0"/>
              <a:t>Подарки</a:t>
            </a:r>
          </a:p>
        </p:txBody>
      </p:sp>
      <p:sp>
        <p:nvSpPr>
          <p:cNvPr id="3" name="Объект 2"/>
          <p:cNvSpPr>
            <a:spLocks noGrp="1"/>
          </p:cNvSpPr>
          <p:nvPr>
            <p:ph idx="1"/>
          </p:nvPr>
        </p:nvSpPr>
        <p:spPr/>
        <p:txBody>
          <a:bodyPr>
            <a:normAutofit fontScale="77500" lnSpcReduction="20000"/>
          </a:bodyPr>
          <a:lstStyle/>
          <a:p>
            <a:pPr>
              <a:defRPr/>
            </a:pPr>
            <a:r>
              <a:rPr lang="ru-RU" dirty="0" smtClean="0"/>
              <a:t>Таким образом:</a:t>
            </a:r>
          </a:p>
          <a:p>
            <a:pPr>
              <a:defRPr/>
            </a:pPr>
            <a:r>
              <a:rPr lang="ru-RU" dirty="0" smtClean="0"/>
              <a:t>    если подарки выдаются сотрудникам на основании трудовых и коллективных договоров без составления договоров дарения, </a:t>
            </a:r>
            <a:r>
              <a:rPr lang="ru-RU" b="1" dirty="0" smtClean="0">
                <a:solidFill>
                  <a:srgbClr val="FF0000"/>
                </a:solidFill>
              </a:rPr>
              <a:t>суммы таких подарков облагаются страховыми взносами</a:t>
            </a:r>
            <a:r>
              <a:rPr lang="ru-RU" dirty="0" smtClean="0"/>
              <a:t>;</a:t>
            </a:r>
          </a:p>
          <a:p>
            <a:pPr>
              <a:defRPr/>
            </a:pPr>
            <a:r>
              <a:rPr lang="ru-RU" dirty="0" smtClean="0"/>
              <a:t>    если подарки (в том числе в денежной форме) выдаются сотрудникам </a:t>
            </a:r>
            <a:r>
              <a:rPr lang="ru-RU" b="1" dirty="0" smtClean="0">
                <a:solidFill>
                  <a:srgbClr val="FF0000"/>
                </a:solidFill>
              </a:rPr>
              <a:t>на основании письменно заключенных договоров дарения</a:t>
            </a:r>
            <a:r>
              <a:rPr lang="ru-RU" dirty="0" smtClean="0"/>
              <a:t>, суммы этих подарков не облагаются страховыми взносами в ПФР, ФФОМС, ФСС, в </a:t>
            </a:r>
            <a:r>
              <a:rPr lang="ru-RU" dirty="0" err="1" smtClean="0"/>
              <a:t>т.ч</a:t>
            </a:r>
            <a:r>
              <a:rPr lang="ru-RU" dirty="0" smtClean="0"/>
              <a:t>. на страхование от несчастных случаев на производстве и профессиональных заболеваний.</a:t>
            </a:r>
          </a:p>
          <a:p>
            <a:pPr>
              <a:defRPr/>
            </a:pPr>
            <a:endParaRPr lang="ru-RU" dirty="0" smtClean="0"/>
          </a:p>
          <a:p>
            <a:pPr>
              <a:defRPr/>
            </a:pPr>
            <a:r>
              <a:rPr lang="ru-RU" dirty="0" smtClean="0"/>
              <a:t>Такой вывод содержится в письмах </a:t>
            </a:r>
            <a:r>
              <a:rPr lang="ru-RU" dirty="0" err="1" smtClean="0"/>
              <a:t>Минздравсоцразвития</a:t>
            </a:r>
            <a:r>
              <a:rPr lang="ru-RU" dirty="0" smtClean="0"/>
              <a:t> от 27.02.2010 N 406-19 «Обложение страховыми взносами отдельных выплат»; от 05.03.2010 N 473-19 «Об уплате страховых взносов со стоимости подарков сотрудникам».</a:t>
            </a:r>
          </a:p>
        </p:txBody>
      </p:sp>
    </p:spTree>
    <p:extLst>
      <p:ext uri="{BB962C8B-B14F-4D97-AF65-F5344CB8AC3E}">
        <p14:creationId xmlns="" xmlns:p14="http://schemas.microsoft.com/office/powerpoint/2010/main" val="203676841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Заголовок 1"/>
          <p:cNvSpPr>
            <a:spLocks noGrp="1"/>
          </p:cNvSpPr>
          <p:nvPr>
            <p:ph type="title"/>
          </p:nvPr>
        </p:nvSpPr>
        <p:spPr/>
        <p:txBody>
          <a:bodyPr/>
          <a:lstStyle/>
          <a:p>
            <a:r>
              <a:rPr lang="ru-RU" altLang="ru-RU" smtClean="0"/>
              <a:t>Подарки</a:t>
            </a:r>
          </a:p>
        </p:txBody>
      </p:sp>
      <p:sp>
        <p:nvSpPr>
          <p:cNvPr id="3" name="Объект 2"/>
          <p:cNvSpPr>
            <a:spLocks noGrp="1"/>
          </p:cNvSpPr>
          <p:nvPr>
            <p:ph idx="1"/>
          </p:nvPr>
        </p:nvSpPr>
        <p:spPr/>
        <p:txBody>
          <a:bodyPr>
            <a:normAutofit fontScale="92500" lnSpcReduction="10000"/>
          </a:bodyPr>
          <a:lstStyle/>
          <a:p>
            <a:pPr>
              <a:defRPr/>
            </a:pPr>
            <a:endParaRPr lang="ru-RU" dirty="0" smtClean="0"/>
          </a:p>
          <a:p>
            <a:pPr>
              <a:defRPr/>
            </a:pPr>
            <a:r>
              <a:rPr lang="ru-RU" dirty="0" smtClean="0"/>
              <a:t>! Обратите внимание: В договоре дарения не должно содержаться никаких ссылок на трудовые и коллективные договоры, а также другие локальные акты организации. Кроме того, в договоре дарения не стоит производить расчет стоимости подарка в зависимости от должности сотрудника, его оклада, трудовых показателей, или каким-либо другим образом устанавливать взаимосвязь между трудовой деятельностью сотрудника и вручением ему подарка. В противном случае у инспекторов будут все основания считать подарки поощрением за труд и </a:t>
            </a:r>
            <a:r>
              <a:rPr lang="ru-RU" dirty="0" err="1" smtClean="0"/>
              <a:t>доначислить</a:t>
            </a:r>
            <a:r>
              <a:rPr lang="ru-RU" dirty="0" smtClean="0"/>
              <a:t> страховые взносы.</a:t>
            </a:r>
          </a:p>
          <a:p>
            <a:pPr>
              <a:defRPr/>
            </a:pPr>
            <a:endParaRPr lang="ru-RU" dirty="0" smtClean="0"/>
          </a:p>
          <a:p>
            <a:pPr>
              <a:defRPr/>
            </a:pPr>
            <a:endParaRPr lang="ru-RU" dirty="0" smtClean="0"/>
          </a:p>
        </p:txBody>
      </p:sp>
    </p:spTree>
    <p:extLst>
      <p:ext uri="{BB962C8B-B14F-4D97-AF65-F5344CB8AC3E}">
        <p14:creationId xmlns="" xmlns:p14="http://schemas.microsoft.com/office/powerpoint/2010/main" val="1416439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Заголовок 1"/>
          <p:cNvSpPr>
            <a:spLocks noGrp="1"/>
          </p:cNvSpPr>
          <p:nvPr>
            <p:ph type="title"/>
          </p:nvPr>
        </p:nvSpPr>
        <p:spPr/>
        <p:txBody>
          <a:bodyPr/>
          <a:lstStyle/>
          <a:p>
            <a:r>
              <a:rPr lang="ru-RU" altLang="ru-RU" smtClean="0"/>
              <a:t>Подарки</a:t>
            </a:r>
          </a:p>
        </p:txBody>
      </p:sp>
      <p:sp>
        <p:nvSpPr>
          <p:cNvPr id="3" name="Объект 2"/>
          <p:cNvSpPr>
            <a:spLocks noGrp="1"/>
          </p:cNvSpPr>
          <p:nvPr>
            <p:ph idx="1"/>
          </p:nvPr>
        </p:nvSpPr>
        <p:spPr/>
        <p:txBody>
          <a:bodyPr>
            <a:normAutofit fontScale="92500" lnSpcReduction="10000"/>
          </a:bodyPr>
          <a:lstStyle/>
          <a:p>
            <a:pPr>
              <a:defRPr/>
            </a:pPr>
            <a:r>
              <a:rPr lang="ru-RU" dirty="0" smtClean="0"/>
              <a:t> Учет подарков при расчете налога на прибыль, УСН</a:t>
            </a:r>
          </a:p>
          <a:p>
            <a:pPr>
              <a:defRPr/>
            </a:pPr>
            <a:r>
              <a:rPr lang="ru-RU" dirty="0" smtClean="0"/>
              <a:t>Возможность учесть стоимость подарков сотрудникам в налоговых расходах напрямую зависит от цели и повода вручения таких подарков.</a:t>
            </a:r>
          </a:p>
          <a:p>
            <a:pPr>
              <a:defRPr/>
            </a:pPr>
            <a:endParaRPr lang="ru-RU" dirty="0" smtClean="0"/>
          </a:p>
          <a:p>
            <a:pPr>
              <a:defRPr/>
            </a:pPr>
            <a:r>
              <a:rPr lang="ru-RU" b="1" u="sng" dirty="0" smtClean="0">
                <a:solidFill>
                  <a:srgbClr val="FF0000"/>
                </a:solidFill>
              </a:rPr>
              <a:t>Подарки сотрудникам не связаны с трудовой деятельностью </a:t>
            </a:r>
            <a:r>
              <a:rPr lang="ru-RU" dirty="0" smtClean="0"/>
              <a:t>и производственными результатами, например, подарки к юбилейным датам, официальным праздникам.</a:t>
            </a:r>
          </a:p>
          <a:p>
            <a:pPr>
              <a:defRPr/>
            </a:pPr>
            <a:r>
              <a:rPr lang="ru-RU" dirty="0" smtClean="0"/>
              <a:t>При расчете налога на прибыль стоимость таких подарков сотрудникам не учитывается в налоговых расходах (п. 16 ст. 270 НК РФ). </a:t>
            </a:r>
          </a:p>
        </p:txBody>
      </p:sp>
    </p:spTree>
    <p:extLst>
      <p:ext uri="{BB962C8B-B14F-4D97-AF65-F5344CB8AC3E}">
        <p14:creationId xmlns="" xmlns:p14="http://schemas.microsoft.com/office/powerpoint/2010/main" val="426615746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Заголовок 1"/>
          <p:cNvSpPr>
            <a:spLocks noGrp="1"/>
          </p:cNvSpPr>
          <p:nvPr>
            <p:ph type="title"/>
          </p:nvPr>
        </p:nvSpPr>
        <p:spPr/>
        <p:txBody>
          <a:bodyPr/>
          <a:lstStyle/>
          <a:p>
            <a:r>
              <a:rPr lang="ru-RU" altLang="ru-RU" smtClean="0"/>
              <a:t>Подарки</a:t>
            </a:r>
          </a:p>
        </p:txBody>
      </p:sp>
      <p:sp>
        <p:nvSpPr>
          <p:cNvPr id="3" name="Объект 2"/>
          <p:cNvSpPr>
            <a:spLocks noGrp="1"/>
          </p:cNvSpPr>
          <p:nvPr>
            <p:ph idx="1"/>
          </p:nvPr>
        </p:nvSpPr>
        <p:spPr/>
        <p:txBody>
          <a:bodyPr>
            <a:normAutofit fontScale="92500" lnSpcReduction="20000"/>
          </a:bodyPr>
          <a:lstStyle/>
          <a:p>
            <a:pPr>
              <a:defRPr/>
            </a:pPr>
            <a:r>
              <a:rPr lang="ru-RU" b="1" u="sng" dirty="0" smtClean="0">
                <a:solidFill>
                  <a:srgbClr val="FF0000"/>
                </a:solidFill>
              </a:rPr>
              <a:t>Ценные подарки сотрудникам выдаются в качестве поощрения за труд</a:t>
            </a:r>
            <a:r>
              <a:rPr lang="ru-RU" dirty="0" smtClean="0"/>
              <a:t> (ст. 191 ТК РФ).</a:t>
            </a:r>
          </a:p>
          <a:p>
            <a:pPr>
              <a:defRPr/>
            </a:pPr>
            <a:endParaRPr lang="ru-RU" dirty="0" smtClean="0"/>
          </a:p>
          <a:p>
            <a:pPr>
              <a:defRPr/>
            </a:pPr>
            <a:r>
              <a:rPr lang="ru-RU" dirty="0" smtClean="0"/>
              <a:t>В этом случае стоимость ценных подарков, связанных с производственными результатами и предусмотренных трудовыми договорами, может быть учтена при исчислении налоговой базы по налогу на прибыль организаций в составе расходов на оплату труда (Письмо Минфина России от 02.06.2014 N 03-03-06/2/26291). По аналогии, стоимость таких подарков также можно учесть в расходах при УСН.</a:t>
            </a:r>
          </a:p>
          <a:p>
            <a:pPr>
              <a:defRPr/>
            </a:pPr>
            <a:endParaRPr lang="ru-RU" dirty="0" smtClean="0"/>
          </a:p>
          <a:p>
            <a:pPr>
              <a:defRPr/>
            </a:pPr>
            <a:r>
              <a:rPr lang="ru-RU" dirty="0" smtClean="0"/>
              <a:t> </a:t>
            </a:r>
          </a:p>
        </p:txBody>
      </p:sp>
    </p:spTree>
    <p:extLst>
      <p:ext uri="{BB962C8B-B14F-4D97-AF65-F5344CB8AC3E}">
        <p14:creationId xmlns="" xmlns:p14="http://schemas.microsoft.com/office/powerpoint/2010/main" val="423948294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НДФЛ договор ГПД</a:t>
            </a:r>
            <a:endParaRPr lang="ru-RU" dirty="0"/>
          </a:p>
        </p:txBody>
      </p:sp>
      <p:sp>
        <p:nvSpPr>
          <p:cNvPr id="3" name="Объект 2"/>
          <p:cNvSpPr>
            <a:spLocks noGrp="1"/>
          </p:cNvSpPr>
          <p:nvPr>
            <p:ph idx="1"/>
          </p:nvPr>
        </p:nvSpPr>
        <p:spPr/>
        <p:txBody>
          <a:bodyPr>
            <a:normAutofit fontScale="70000" lnSpcReduction="20000"/>
          </a:bodyPr>
          <a:lstStyle/>
          <a:p>
            <a:r>
              <a:rPr lang="ru-RU" b="1" dirty="0" smtClean="0"/>
              <a:t>ВОЗНАГРАЖДЕНИЕ </a:t>
            </a:r>
            <a:r>
              <a:rPr lang="ru-RU" b="1" dirty="0"/>
              <a:t>ПО ГПД В ФОРМЕ 6-НДФЛ</a:t>
            </a:r>
            <a:endParaRPr lang="ru-RU" dirty="0"/>
          </a:p>
          <a:p>
            <a:r>
              <a:rPr lang="ru-RU" dirty="0"/>
              <a:t>Организация заключила договор подряда с налоговым резидентом РФ. Работа выполнена в марте </a:t>
            </a:r>
            <a:r>
              <a:rPr lang="ru-RU" dirty="0" smtClean="0"/>
              <a:t>2019</a:t>
            </a:r>
            <a:r>
              <a:rPr lang="ru-RU" dirty="0"/>
              <a:t> </a:t>
            </a:r>
            <a:r>
              <a:rPr lang="ru-RU" dirty="0" smtClean="0"/>
              <a:t>года (подписан акт 31.03.19), </a:t>
            </a:r>
            <a:r>
              <a:rPr lang="ru-RU" dirty="0"/>
              <a:t>вознаграждение в сумме 50 000 рублей выплачено </a:t>
            </a:r>
            <a:r>
              <a:rPr lang="ru-RU" dirty="0" smtClean="0"/>
              <a:t>10.04.2019. </a:t>
            </a:r>
            <a:r>
              <a:rPr lang="ru-RU" dirty="0"/>
              <a:t>Стандартные или профессиональные вычеты подрядчик не заявлял.</a:t>
            </a:r>
          </a:p>
          <a:p>
            <a:r>
              <a:rPr lang="ru-RU" dirty="0"/>
              <a:t>В форме 6-НДФЛ за I квартал 2017 года эта операция не отражается. А в форме 6-НДФЛ за полугодие 2017 года операция сформирует показатели:</a:t>
            </a:r>
          </a:p>
          <a:p>
            <a:r>
              <a:rPr lang="ru-RU" dirty="0"/>
              <a:t>— по строке 020 – 50 000;</a:t>
            </a:r>
          </a:p>
          <a:p>
            <a:r>
              <a:rPr lang="ru-RU" dirty="0"/>
              <a:t>— по строке 040 – 6500;</a:t>
            </a:r>
          </a:p>
          <a:p>
            <a:r>
              <a:rPr lang="ru-RU" dirty="0"/>
              <a:t>— по строке 070 – 6500;</a:t>
            </a:r>
          </a:p>
          <a:p>
            <a:r>
              <a:rPr lang="ru-RU" dirty="0"/>
              <a:t>— по строке 100 – </a:t>
            </a:r>
            <a:r>
              <a:rPr lang="ru-RU" dirty="0" smtClean="0"/>
              <a:t>10.04.2019;</a:t>
            </a:r>
            <a:endParaRPr lang="ru-RU" dirty="0"/>
          </a:p>
          <a:p>
            <a:r>
              <a:rPr lang="ru-RU" dirty="0"/>
              <a:t>— по строке 110 – </a:t>
            </a:r>
            <a:r>
              <a:rPr lang="ru-RU" dirty="0" smtClean="0"/>
              <a:t>10.04.2019;</a:t>
            </a:r>
            <a:endParaRPr lang="ru-RU" dirty="0"/>
          </a:p>
          <a:p>
            <a:r>
              <a:rPr lang="ru-RU" dirty="0"/>
              <a:t>— по строке 120 – </a:t>
            </a:r>
            <a:r>
              <a:rPr lang="ru-RU" dirty="0" smtClean="0"/>
              <a:t>11.04.2019;</a:t>
            </a:r>
            <a:endParaRPr lang="ru-RU" dirty="0"/>
          </a:p>
          <a:p>
            <a:r>
              <a:rPr lang="ru-RU" dirty="0"/>
              <a:t>— по строке 130 – 50 000;</a:t>
            </a:r>
          </a:p>
          <a:p>
            <a:r>
              <a:rPr lang="ru-RU" dirty="0"/>
              <a:t>— по строке 140 – 6500.</a:t>
            </a:r>
          </a:p>
          <a:p>
            <a:endParaRPr lang="ru-RU" dirty="0"/>
          </a:p>
        </p:txBody>
      </p:sp>
    </p:spTree>
    <p:extLst>
      <p:ext uri="{BB962C8B-B14F-4D97-AF65-F5344CB8AC3E}">
        <p14:creationId xmlns="" xmlns:p14="http://schemas.microsoft.com/office/powerpoint/2010/main" val="36593325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Отпускные</a:t>
            </a:r>
            <a:br>
              <a:rPr lang="ru-RU" b="1" dirty="0"/>
            </a:br>
            <a:endParaRPr lang="ru-RU" dirty="0"/>
          </a:p>
        </p:txBody>
      </p:sp>
      <p:sp>
        <p:nvSpPr>
          <p:cNvPr id="3" name="Объект 2"/>
          <p:cNvSpPr>
            <a:spLocks noGrp="1"/>
          </p:cNvSpPr>
          <p:nvPr>
            <p:ph idx="1"/>
          </p:nvPr>
        </p:nvSpPr>
        <p:spPr/>
        <p:txBody>
          <a:bodyPr>
            <a:normAutofit fontScale="77500" lnSpcReduction="20000"/>
          </a:bodyPr>
          <a:lstStyle/>
          <a:p>
            <a:r>
              <a:rPr lang="ru-RU" dirty="0" smtClean="0"/>
              <a:t>Согласно </a:t>
            </a:r>
            <a:r>
              <a:rPr lang="ru-RU" dirty="0"/>
              <a:t>пункту 1 статьи 223 Налогового кодекса  РФ для отпускных датой фактического получения дохода является дата их выплаты. Удерживают налог с опускных при их фактической выплате (п. 4 ст. 226 НК РФ, письмо Минфина России от 01.02.2016 № 03-04-06/4321).</a:t>
            </a:r>
          </a:p>
          <a:p>
            <a:r>
              <a:rPr lang="ru-RU" dirty="0"/>
              <a:t>А перечислять НДФЛ в бюджет следует не позднее последнего числа месяца, в котором </a:t>
            </a:r>
            <a:r>
              <a:rPr lang="ru-RU" dirty="0">
                <a:hlinkClick r:id="rId2"/>
              </a:rPr>
              <a:t>выплачены отпускные</a:t>
            </a:r>
            <a:r>
              <a:rPr lang="ru-RU" dirty="0"/>
              <a:t> (п. 6 ст. 226 НК РФ).</a:t>
            </a:r>
          </a:p>
          <a:p>
            <a:endParaRPr lang="ru-RU" dirty="0" smtClean="0"/>
          </a:p>
          <a:p>
            <a:endParaRPr lang="ru-RU" b="1" dirty="0" smtClean="0"/>
          </a:p>
          <a:p>
            <a:endParaRPr lang="ru-RU" b="1" dirty="0"/>
          </a:p>
          <a:p>
            <a:r>
              <a:rPr lang="ru-RU" b="1" dirty="0" smtClean="0"/>
              <a:t>ОТПУСКНЫЕ </a:t>
            </a:r>
            <a:r>
              <a:rPr lang="ru-RU" b="1" dirty="0"/>
              <a:t>В ФОРМЕ 6-НДФЛ</a:t>
            </a:r>
            <a:endParaRPr lang="ru-RU" dirty="0"/>
          </a:p>
          <a:p>
            <a:r>
              <a:rPr lang="ru-RU" dirty="0"/>
              <a:t>Отпускные за период июнь 2017 года выплачены 25.05.2017 работнику (налоговому резиденту РФ) в сумме 15 000 рублей. Эта операция </a:t>
            </a:r>
            <a:r>
              <a:rPr lang="ru-RU" dirty="0" smtClean="0"/>
              <a:t>будет отражена </a:t>
            </a:r>
            <a:r>
              <a:rPr lang="ru-RU" dirty="0"/>
              <a:t>в форме 6-НДФЛ за полугодие 2017 года:</a:t>
            </a:r>
          </a:p>
          <a:p>
            <a:r>
              <a:rPr lang="ru-RU" dirty="0"/>
              <a:t>— по строке 020 – 15 000</a:t>
            </a:r>
            <a:r>
              <a:rPr lang="ru-RU" dirty="0" smtClean="0"/>
              <a:t>;</a:t>
            </a:r>
            <a:endParaRPr lang="ru-RU" dirty="0"/>
          </a:p>
        </p:txBody>
      </p:sp>
    </p:spTree>
    <p:extLst>
      <p:ext uri="{BB962C8B-B14F-4D97-AF65-F5344CB8AC3E}">
        <p14:creationId xmlns="" xmlns:p14="http://schemas.microsoft.com/office/powerpoint/2010/main" val="370829412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Отпускные</a:t>
            </a:r>
            <a:br>
              <a:rPr lang="ru-RU" b="1" dirty="0"/>
            </a:br>
            <a:endParaRPr lang="ru-RU" dirty="0"/>
          </a:p>
        </p:txBody>
      </p:sp>
      <p:sp>
        <p:nvSpPr>
          <p:cNvPr id="3" name="Объект 2"/>
          <p:cNvSpPr>
            <a:spLocks noGrp="1"/>
          </p:cNvSpPr>
          <p:nvPr>
            <p:ph idx="1"/>
          </p:nvPr>
        </p:nvSpPr>
        <p:spPr/>
        <p:txBody>
          <a:bodyPr>
            <a:normAutofit fontScale="70000" lnSpcReduction="20000"/>
          </a:bodyPr>
          <a:lstStyle/>
          <a:p>
            <a:r>
              <a:rPr lang="ru-RU" dirty="0" smtClean="0"/>
              <a:t>Отпускные </a:t>
            </a:r>
            <a:r>
              <a:rPr lang="ru-RU" dirty="0"/>
              <a:t>за период июнь </a:t>
            </a:r>
            <a:r>
              <a:rPr lang="ru-RU" dirty="0" smtClean="0"/>
              <a:t>2019</a:t>
            </a:r>
            <a:r>
              <a:rPr lang="ru-RU" dirty="0"/>
              <a:t> года выплачены </a:t>
            </a:r>
            <a:r>
              <a:rPr lang="ru-RU" dirty="0" smtClean="0"/>
              <a:t>25.05.2019 </a:t>
            </a:r>
            <a:r>
              <a:rPr lang="ru-RU" dirty="0"/>
              <a:t>работнику (налоговому резиденту РФ) в сумме 15 000 рублей. Эта операция будет отражена в форме 6-НДФЛ за полугодие </a:t>
            </a:r>
            <a:r>
              <a:rPr lang="ru-RU" dirty="0" smtClean="0"/>
              <a:t>2019</a:t>
            </a:r>
            <a:r>
              <a:rPr lang="ru-RU" dirty="0"/>
              <a:t> года:</a:t>
            </a:r>
          </a:p>
          <a:p>
            <a:r>
              <a:rPr lang="ru-RU" dirty="0"/>
              <a:t>— по строке 020 – 15 000;</a:t>
            </a:r>
          </a:p>
          <a:p>
            <a:r>
              <a:rPr lang="ru-RU" dirty="0"/>
              <a:t>— по строке 040 – 1950;</a:t>
            </a:r>
          </a:p>
          <a:p>
            <a:r>
              <a:rPr lang="ru-RU" dirty="0"/>
              <a:t>— по строке 070 – 1950;</a:t>
            </a:r>
          </a:p>
          <a:p>
            <a:r>
              <a:rPr lang="ru-RU" dirty="0"/>
              <a:t>— по строке 100 – </a:t>
            </a:r>
            <a:r>
              <a:rPr lang="ru-RU" dirty="0" smtClean="0"/>
              <a:t>25.05.2019;</a:t>
            </a:r>
            <a:endParaRPr lang="ru-RU" dirty="0"/>
          </a:p>
          <a:p>
            <a:r>
              <a:rPr lang="ru-RU" dirty="0"/>
              <a:t>— по строке 110 – </a:t>
            </a:r>
            <a:r>
              <a:rPr lang="ru-RU" dirty="0" smtClean="0"/>
              <a:t>25.05.2019;</a:t>
            </a:r>
            <a:endParaRPr lang="ru-RU" dirty="0"/>
          </a:p>
          <a:p>
            <a:r>
              <a:rPr lang="ru-RU" dirty="0"/>
              <a:t>— по строке 120 – </a:t>
            </a:r>
            <a:r>
              <a:rPr lang="ru-RU" dirty="0" smtClean="0"/>
              <a:t>31.05.2019;</a:t>
            </a:r>
            <a:endParaRPr lang="ru-RU" dirty="0"/>
          </a:p>
          <a:p>
            <a:r>
              <a:rPr lang="ru-RU" dirty="0"/>
              <a:t>— по строке 130 – 15 000;</a:t>
            </a:r>
          </a:p>
          <a:p>
            <a:r>
              <a:rPr lang="ru-RU" dirty="0"/>
              <a:t>— по строке 140 – 1950.</a:t>
            </a:r>
          </a:p>
          <a:p>
            <a:r>
              <a:rPr lang="ru-RU" dirty="0"/>
              <a:t>При этом, если срок перечисления НДФЛ выпадает на выходной день, то применяется правило пункта 7 статьи 6.1 Налогового кодекса РФ о переносе срока с выходного или нерабочего праздничного дня на следующий за ним рабочий день</a:t>
            </a:r>
            <a:r>
              <a:rPr lang="ru-RU" dirty="0" smtClean="0"/>
              <a:t>.</a:t>
            </a:r>
            <a:endParaRPr lang="ru-RU" dirty="0"/>
          </a:p>
        </p:txBody>
      </p:sp>
    </p:spTree>
    <p:extLst>
      <p:ext uri="{BB962C8B-B14F-4D97-AF65-F5344CB8AC3E}">
        <p14:creationId xmlns="" xmlns:p14="http://schemas.microsoft.com/office/powerpoint/2010/main" val="39158529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Отпускные</a:t>
            </a:r>
            <a:endParaRPr lang="ru-RU" dirty="0"/>
          </a:p>
        </p:txBody>
      </p:sp>
      <p:sp>
        <p:nvSpPr>
          <p:cNvPr id="3" name="Объект 2"/>
          <p:cNvSpPr>
            <a:spLocks noGrp="1"/>
          </p:cNvSpPr>
          <p:nvPr>
            <p:ph idx="1"/>
          </p:nvPr>
        </p:nvSpPr>
        <p:spPr/>
        <p:txBody>
          <a:bodyPr>
            <a:normAutofit fontScale="62500" lnSpcReduction="20000"/>
          </a:bodyPr>
          <a:lstStyle/>
          <a:p>
            <a:r>
              <a:rPr lang="ru-RU" b="1" dirty="0" smtClean="0"/>
              <a:t>«</a:t>
            </a:r>
            <a:r>
              <a:rPr lang="ru-RU" b="1" dirty="0"/>
              <a:t>ПЕРЕХОДЯЩИЕ» ОТПУСКНЫЕ В ФОРМЕ 6-НДФЛ</a:t>
            </a:r>
            <a:endParaRPr lang="ru-RU" dirty="0"/>
          </a:p>
          <a:p>
            <a:r>
              <a:rPr lang="ru-RU" dirty="0"/>
              <a:t>Отпускные за период со 2 по 15 октября </a:t>
            </a:r>
            <a:r>
              <a:rPr lang="ru-RU" dirty="0" smtClean="0"/>
              <a:t>2019</a:t>
            </a:r>
            <a:r>
              <a:rPr lang="ru-RU" dirty="0"/>
              <a:t> года выплачены </a:t>
            </a:r>
            <a:r>
              <a:rPr lang="ru-RU" dirty="0" smtClean="0"/>
              <a:t>25.09.2019 </a:t>
            </a:r>
            <a:r>
              <a:rPr lang="ru-RU" dirty="0"/>
              <a:t>работнику (налоговому резиденту РФ) в сумме 15 000 рублей. Эта операция будет отражена в разделе 1 формы 6-НДФЛ за девять месяцев </a:t>
            </a:r>
            <a:r>
              <a:rPr lang="ru-RU" dirty="0" smtClean="0"/>
              <a:t>2019</a:t>
            </a:r>
            <a:r>
              <a:rPr lang="ru-RU" dirty="0"/>
              <a:t> года:</a:t>
            </a:r>
          </a:p>
          <a:p>
            <a:r>
              <a:rPr lang="ru-RU" dirty="0"/>
              <a:t>— по строке 020 – 15 000;</a:t>
            </a:r>
          </a:p>
          <a:p>
            <a:r>
              <a:rPr lang="ru-RU" dirty="0"/>
              <a:t>— по строке 040 – 1950;</a:t>
            </a:r>
          </a:p>
          <a:p>
            <a:r>
              <a:rPr lang="ru-RU" dirty="0"/>
              <a:t>— по строке 070 – 1950.</a:t>
            </a:r>
          </a:p>
          <a:p>
            <a:r>
              <a:rPr lang="ru-RU" dirty="0"/>
              <a:t>В рассматриваемой ситуации срок перечисления НДФЛ с отпускных выпадает на выходной день (</a:t>
            </a:r>
            <a:r>
              <a:rPr lang="ru-RU" dirty="0" smtClean="0"/>
              <a:t>30.09.2019) </a:t>
            </a:r>
            <a:r>
              <a:rPr lang="ru-RU" dirty="0"/>
              <a:t>и с учетом переноса оканчивается </a:t>
            </a:r>
            <a:r>
              <a:rPr lang="ru-RU" dirty="0" smtClean="0"/>
              <a:t>02.10.2019. </a:t>
            </a:r>
            <a:r>
              <a:rPr lang="ru-RU" dirty="0"/>
              <a:t>Поэтому данные по отпускным нужно будет отразить в разделе 2 формы 6-НДФЛ за </a:t>
            </a:r>
            <a:r>
              <a:rPr lang="ru-RU" dirty="0" smtClean="0"/>
              <a:t>2019</a:t>
            </a:r>
            <a:r>
              <a:rPr lang="ru-RU" dirty="0"/>
              <a:t> год:</a:t>
            </a:r>
          </a:p>
          <a:p>
            <a:r>
              <a:rPr lang="ru-RU" dirty="0"/>
              <a:t>— по строке 100 – </a:t>
            </a:r>
            <a:r>
              <a:rPr lang="ru-RU" dirty="0" smtClean="0"/>
              <a:t>25.09.2019;</a:t>
            </a:r>
            <a:endParaRPr lang="ru-RU" dirty="0"/>
          </a:p>
          <a:p>
            <a:r>
              <a:rPr lang="ru-RU" dirty="0"/>
              <a:t>— по строке 110 – </a:t>
            </a:r>
            <a:r>
              <a:rPr lang="ru-RU" dirty="0" smtClean="0"/>
              <a:t>25.09.2019;</a:t>
            </a:r>
            <a:endParaRPr lang="ru-RU" dirty="0"/>
          </a:p>
          <a:p>
            <a:r>
              <a:rPr lang="ru-RU" dirty="0"/>
              <a:t>— по строке 120 – </a:t>
            </a:r>
            <a:r>
              <a:rPr lang="ru-RU" dirty="0" smtClean="0"/>
              <a:t>02.10.2019;</a:t>
            </a:r>
            <a:endParaRPr lang="ru-RU" dirty="0"/>
          </a:p>
          <a:p>
            <a:r>
              <a:rPr lang="ru-RU" dirty="0"/>
              <a:t>— по строке 130 – 15 000;</a:t>
            </a:r>
          </a:p>
          <a:p>
            <a:r>
              <a:rPr lang="ru-RU" dirty="0"/>
              <a:t>— по строке 140 – 1950.</a:t>
            </a:r>
          </a:p>
          <a:p>
            <a:r>
              <a:rPr lang="ru-RU" dirty="0"/>
              <a:t>Аналогичные разъяснения ФНС России давала и ранее (письма от 01.08.2016 № БС-3-11/3504@, от 05.04.2017 № БС-4-11/6420@).</a:t>
            </a:r>
          </a:p>
          <a:p>
            <a:endParaRPr lang="ru-RU" dirty="0"/>
          </a:p>
        </p:txBody>
      </p:sp>
    </p:spTree>
    <p:extLst>
      <p:ext uri="{BB962C8B-B14F-4D97-AF65-F5344CB8AC3E}">
        <p14:creationId xmlns="" xmlns:p14="http://schemas.microsoft.com/office/powerpoint/2010/main" val="252514850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1" y="685800"/>
            <a:ext cx="10018713" cy="666267"/>
          </a:xfrm>
        </p:spPr>
        <p:txBody>
          <a:bodyPr>
            <a:normAutofit fontScale="90000"/>
          </a:bodyPr>
          <a:lstStyle/>
          <a:p>
            <a:r>
              <a:rPr lang="ru-RU" sz="2400" b="1" dirty="0"/>
              <a:t>Средний заработок за время командировки</a:t>
            </a:r>
            <a:br>
              <a:rPr lang="ru-RU" sz="2400" b="1" dirty="0"/>
            </a:br>
            <a:endParaRPr lang="ru-RU" sz="2400" dirty="0"/>
          </a:p>
        </p:txBody>
      </p:sp>
      <p:sp>
        <p:nvSpPr>
          <p:cNvPr id="3" name="Объект 2"/>
          <p:cNvSpPr>
            <a:spLocks noGrp="1"/>
          </p:cNvSpPr>
          <p:nvPr>
            <p:ph idx="1"/>
          </p:nvPr>
        </p:nvSpPr>
        <p:spPr>
          <a:xfrm>
            <a:off x="2488425" y="1352067"/>
            <a:ext cx="8147248" cy="5217443"/>
          </a:xfrm>
        </p:spPr>
        <p:txBody>
          <a:bodyPr>
            <a:normAutofit fontScale="55000" lnSpcReduction="20000"/>
          </a:bodyPr>
          <a:lstStyle/>
          <a:p>
            <a:r>
              <a:rPr lang="ru-RU" dirty="0" smtClean="0"/>
              <a:t>Для </a:t>
            </a:r>
            <a:r>
              <a:rPr lang="ru-RU" dirty="0"/>
              <a:t>целей заполнения формы 6-НДФЛ ФНС России рассматривает средний заработок за дни нахождения </a:t>
            </a:r>
            <a:r>
              <a:rPr lang="ru-RU" dirty="0">
                <a:hlinkClick r:id="rId2"/>
              </a:rPr>
              <a:t>в командировке</a:t>
            </a:r>
            <a:r>
              <a:rPr lang="ru-RU" dirty="0"/>
              <a:t> как оплату труда. Поэтому дата фактического получения такого дохода определяется на основании пункта 2 статьи 223 Налогового кодекса РФ – как последний день месяца, на который приходится период командировки.</a:t>
            </a:r>
          </a:p>
          <a:p>
            <a:r>
              <a:rPr lang="ru-RU" dirty="0"/>
              <a:t>Удерживают налог со среднего заработка в тот же день, а перечисляют НДФЛ в бюджет не позднее следующего дня (п. п. 4, 6 ст. 226 НК РФ).</a:t>
            </a:r>
          </a:p>
          <a:p>
            <a:endParaRPr lang="ru-RU" b="1" dirty="0" smtClean="0"/>
          </a:p>
          <a:p>
            <a:r>
              <a:rPr lang="ru-RU" b="1" dirty="0" smtClean="0"/>
              <a:t>СРЕДНИЙ </a:t>
            </a:r>
            <a:r>
              <a:rPr lang="ru-RU" b="1" dirty="0"/>
              <a:t>ЗАРАБОТОК В ФОРМЕ 6-НДФЛ</a:t>
            </a:r>
            <a:endParaRPr lang="ru-RU" dirty="0"/>
          </a:p>
          <a:p>
            <a:r>
              <a:rPr lang="ru-RU" dirty="0"/>
              <a:t>Работник (налоговый резидент РФ) был направлен в командировку на период с 1 по 4 августа </a:t>
            </a:r>
            <a:r>
              <a:rPr lang="ru-RU" dirty="0" smtClean="0"/>
              <a:t>2018</a:t>
            </a:r>
            <a:r>
              <a:rPr lang="ru-RU" dirty="0"/>
              <a:t> года. Средний заработок за этот период начислен ему в сумме 5000 рублей и выплачен в августе.</a:t>
            </a:r>
          </a:p>
          <a:p>
            <a:r>
              <a:rPr lang="ru-RU" dirty="0"/>
              <a:t>Данная операция будет отражена в форме 6-НДФЛ за девять месяцев </a:t>
            </a:r>
            <a:r>
              <a:rPr lang="ru-RU" dirty="0" smtClean="0"/>
              <a:t>2018</a:t>
            </a:r>
            <a:r>
              <a:rPr lang="ru-RU" dirty="0"/>
              <a:t> года:</a:t>
            </a:r>
          </a:p>
          <a:p>
            <a:r>
              <a:rPr lang="ru-RU" dirty="0"/>
              <a:t>— по строке 020 – 5000;</a:t>
            </a:r>
          </a:p>
          <a:p>
            <a:r>
              <a:rPr lang="ru-RU" dirty="0"/>
              <a:t>— по строке 040 – 650;</a:t>
            </a:r>
          </a:p>
          <a:p>
            <a:r>
              <a:rPr lang="ru-RU" dirty="0"/>
              <a:t>— по строке 070 – 650;</a:t>
            </a:r>
          </a:p>
          <a:p>
            <a:r>
              <a:rPr lang="ru-RU" dirty="0"/>
              <a:t>— по строке 100 – </a:t>
            </a:r>
            <a:r>
              <a:rPr lang="ru-RU" dirty="0" smtClean="0"/>
              <a:t>31.08.2018;</a:t>
            </a:r>
            <a:endParaRPr lang="ru-RU" dirty="0"/>
          </a:p>
          <a:p>
            <a:r>
              <a:rPr lang="ru-RU" dirty="0"/>
              <a:t>— по строке 110 – </a:t>
            </a:r>
            <a:r>
              <a:rPr lang="ru-RU" dirty="0" smtClean="0"/>
              <a:t>31.08.2018;</a:t>
            </a:r>
            <a:endParaRPr lang="ru-RU" dirty="0"/>
          </a:p>
          <a:p>
            <a:r>
              <a:rPr lang="ru-RU" dirty="0"/>
              <a:t>— по строке 120 – </a:t>
            </a:r>
            <a:r>
              <a:rPr lang="ru-RU" dirty="0" smtClean="0"/>
              <a:t>01.09.2018;</a:t>
            </a:r>
            <a:endParaRPr lang="ru-RU" dirty="0"/>
          </a:p>
          <a:p>
            <a:r>
              <a:rPr lang="ru-RU" dirty="0"/>
              <a:t>— по строке 130 – 5000;</a:t>
            </a:r>
          </a:p>
          <a:p>
            <a:r>
              <a:rPr lang="ru-RU" dirty="0"/>
              <a:t>— по строке 140 – 650.</a:t>
            </a:r>
          </a:p>
          <a:p>
            <a:endParaRPr lang="ru-RU" dirty="0"/>
          </a:p>
        </p:txBody>
      </p:sp>
    </p:spTree>
    <p:extLst>
      <p:ext uri="{BB962C8B-B14F-4D97-AF65-F5344CB8AC3E}">
        <p14:creationId xmlns="" xmlns:p14="http://schemas.microsoft.com/office/powerpoint/2010/main" val="418184477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0000" lnSpcReduction="20000"/>
          </a:bodyPr>
          <a:lstStyle/>
          <a:p>
            <a:r>
              <a:rPr lang="ru-RU" dirty="0"/>
              <a:t>По мнению ФНС России, выраженному в письме от 16.08.2017 № ЗН-4-11/16202@, для целей налогообложения НДФЛ </a:t>
            </a:r>
            <a:r>
              <a:rPr lang="ru-RU" b="1" u="sng" dirty="0">
                <a:solidFill>
                  <a:srgbClr val="FF0000"/>
                </a:solidFill>
              </a:rPr>
              <a:t>отпускные и единовременная доплата к отпуску – это различные виды доходов сотрудников</a:t>
            </a:r>
            <a:r>
              <a:rPr lang="ru-RU" dirty="0"/>
              <a:t>. Поэтому единовременная доплата к отпуску отражается в справке по форме 2-НДФЛ под кодом 4800 «Иные доходы», тогда как отпускным присвоен код 2012 «Суммы отпускных выплат». В разделе 2 формы 6-НДФЛ отражаются те операции, которые произведены за последние три месяца отчетного периода. Раздел 2 включает блоки строк с 100 по 140, в том числе: строку 100 "Дата фактического получения дохода"; строку 110 "Дата удержания налога"; строку 120 "Срок перечисления налога", строку 130 - обобщенную сумму полученного сотрудниками дохода (без вычитания НДФЛ) на дату, указанную в строке 100; строку 140 - обобщенную сумму удержанного НДФЛ в указанную в строке 110 дату.  При отражении в разделе 2 формы 6-НДФЛ отпускных и единовременной доплаты к отпуску различие возникает только по сроку перечисления НДФЛ, который указывают по строке 120. </a:t>
            </a:r>
            <a:br>
              <a:rPr lang="ru-RU" dirty="0"/>
            </a:br>
            <a:r>
              <a:rPr lang="ru-RU" dirty="0"/>
              <a:t/>
            </a:r>
            <a:br>
              <a:rPr lang="ru-RU" dirty="0"/>
            </a:br>
            <a:endParaRPr lang="ru-RU" dirty="0"/>
          </a:p>
        </p:txBody>
      </p:sp>
    </p:spTree>
    <p:extLst>
      <p:ext uri="{BB962C8B-B14F-4D97-AF65-F5344CB8AC3E}">
        <p14:creationId xmlns="" xmlns:p14="http://schemas.microsoft.com/office/powerpoint/2010/main" val="3393297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Заголовок 1"/>
          <p:cNvSpPr>
            <a:spLocks noGrp="1" noChangeArrowheads="1"/>
          </p:cNvSpPr>
          <p:nvPr>
            <p:ph type="title"/>
          </p:nvPr>
        </p:nvSpPr>
        <p:spPr/>
        <p:txBody>
          <a:bodyPr/>
          <a:lstStyle/>
          <a:p>
            <a:pPr eaLnBrk="1" hangingPunct="1"/>
            <a:endParaRPr lang="ru-RU" altLang="ru-RU" smtClean="0">
              <a:ln>
                <a:noFill/>
              </a:ln>
            </a:endParaRPr>
          </a:p>
        </p:txBody>
      </p:sp>
      <p:sp>
        <p:nvSpPr>
          <p:cNvPr id="67587" name="Объект 2"/>
          <p:cNvSpPr>
            <a:spLocks noGrp="1" noChangeArrowheads="1"/>
          </p:cNvSpPr>
          <p:nvPr>
            <p:ph idx="1"/>
          </p:nvPr>
        </p:nvSpPr>
        <p:spPr/>
        <p:txBody>
          <a:bodyPr/>
          <a:lstStyle/>
          <a:p>
            <a:pPr eaLnBrk="1" hangingPunct="1"/>
            <a:r>
              <a:rPr lang="ru-RU" altLang="ru-RU" b="1" smtClean="0"/>
              <a:t>Статья 15.15.6. Нарушение требований к бюджетному (бухгалтерскому) учету, в том числе к составлению, представлению бюджетной, бухгалтерской (финансовой) отчетности</a:t>
            </a:r>
            <a:endParaRPr lang="ru-RU" altLang="ru-RU" smtClean="0"/>
          </a:p>
          <a:p>
            <a:pPr eaLnBrk="1" hangingPunct="1"/>
            <a:endParaRPr lang="ru-RU" altLang="ru-RU" smtClean="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Заголовок 1"/>
          <p:cNvSpPr>
            <a:spLocks noGrp="1"/>
          </p:cNvSpPr>
          <p:nvPr>
            <p:ph type="title"/>
          </p:nvPr>
        </p:nvSpPr>
        <p:spPr/>
        <p:txBody>
          <a:bodyPr/>
          <a:lstStyle/>
          <a:p>
            <a:r>
              <a:rPr lang="ru-RU" altLang="ru-RU" smtClean="0"/>
              <a:t>НДФЛ</a:t>
            </a:r>
          </a:p>
        </p:txBody>
      </p:sp>
      <p:sp>
        <p:nvSpPr>
          <p:cNvPr id="208899" name="Объект 2"/>
          <p:cNvSpPr>
            <a:spLocks noGrp="1"/>
          </p:cNvSpPr>
          <p:nvPr>
            <p:ph idx="1"/>
          </p:nvPr>
        </p:nvSpPr>
        <p:spPr/>
        <p:txBody>
          <a:bodyPr>
            <a:normAutofit/>
          </a:bodyPr>
          <a:lstStyle/>
          <a:p>
            <a:r>
              <a:rPr lang="ru-RU" altLang="ru-RU" sz="2000"/>
              <a:t>П. 6.2 ст. 217 (в ред. ФЗ от 23.04.2018 N 98-ФЗ) распространяется на правоотношения, возникшие с 01.01.2018.</a:t>
            </a:r>
          </a:p>
          <a:p>
            <a:r>
              <a:rPr lang="ru-RU" altLang="ru-RU" sz="2000"/>
              <a:t>6.2) доходы в денежной и (или) натуральной формах в виде оплаты стоимости проезда к месту проведения соревнований, конкурсов, иных мероприятий и обратно, питания (за исключением стоимости питания в сумме, превышающей размеры суточных, предусмотренные пунктом 3 настоящей статьи) и предоставления помещения во временное пользование налогоплательщикам, производимой некоммерческими организациями за счет грантов Президента Российской Федерации в соответствии с условиями договоров о предоставлении указанных грантов таким некоммерческим организациям;</a:t>
            </a:r>
          </a:p>
          <a:p>
            <a:endParaRPr lang="ru-RU" altLang="ru-RU" sz="2000"/>
          </a:p>
        </p:txBody>
      </p:sp>
      <p:sp>
        <p:nvSpPr>
          <p:cNvPr id="208900" name="Номер слайда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8625687-3568-4EEB-BE83-4E4DDEF9FDA9}" type="slidenum">
              <a:rPr lang="ru-RU" altLang="ru-RU" sz="1200">
                <a:solidFill>
                  <a:srgbClr val="898989"/>
                </a:solidFill>
              </a:rPr>
              <a:pPr>
                <a:spcBef>
                  <a:spcPct val="0"/>
                </a:spcBef>
                <a:buFontTx/>
                <a:buNone/>
              </a:pPr>
              <a:t>90</a:t>
            </a:fld>
            <a:endParaRPr lang="ru-RU" altLang="ru-RU" sz="1200">
              <a:solidFill>
                <a:srgbClr val="898989"/>
              </a:solidFill>
            </a:endParaRPr>
          </a:p>
        </p:txBody>
      </p:sp>
    </p:spTree>
    <p:extLst>
      <p:ext uri="{BB962C8B-B14F-4D97-AF65-F5344CB8AC3E}">
        <p14:creationId xmlns="" xmlns:p14="http://schemas.microsoft.com/office/powerpoint/2010/main" val="326364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Федеральный закон от 17.06.2019 N 147-ФЗ</a:t>
            </a:r>
            <a:br>
              <a:rPr lang="ru-RU" sz="3100" dirty="0" smtClean="0"/>
            </a:br>
            <a:r>
              <a:rPr lang="ru-RU" sz="3100" dirty="0" smtClean="0"/>
              <a:t>"О внесении изменений в часть вторую Налогового кодекса Российской Федерации"</a:t>
            </a:r>
            <a:br>
              <a:rPr lang="ru-RU" sz="3100" dirty="0" smtClean="0"/>
            </a:br>
            <a:r>
              <a:rPr lang="ru-RU" sz="3100" dirty="0" smtClean="0"/>
              <a:t> </a:t>
            </a:r>
            <a:br>
              <a:rPr lang="ru-RU" sz="3100" dirty="0" smtClean="0"/>
            </a:br>
            <a:endParaRPr lang="ru-RU" dirty="0"/>
          </a:p>
        </p:txBody>
      </p:sp>
      <p:sp>
        <p:nvSpPr>
          <p:cNvPr id="3" name="Содержимое 2"/>
          <p:cNvSpPr>
            <a:spLocks noGrp="1"/>
          </p:cNvSpPr>
          <p:nvPr>
            <p:ph idx="1"/>
          </p:nvPr>
        </p:nvSpPr>
        <p:spPr>
          <a:xfrm>
            <a:off x="497711" y="1886673"/>
            <a:ext cx="11084689" cy="4687863"/>
          </a:xfrm>
        </p:spPr>
        <p:txBody>
          <a:bodyPr>
            <a:normAutofit fontScale="40000" lnSpcReduction="20000"/>
          </a:bodyPr>
          <a:lstStyle/>
          <a:p>
            <a:r>
              <a:rPr lang="ru-RU" dirty="0" smtClean="0"/>
              <a:t>возмещением расходов на повышение профессионального уровня работников;</a:t>
            </a:r>
          </a:p>
          <a:p>
            <a:r>
              <a:rPr lang="ru-RU" dirty="0" smtClean="0"/>
              <a:t>оплатой работодателем своим работникам, работающим и проживающим в районах Крайнего Севера и приравненных к ним местностях, стоимости проезда работника в пределах территории Российской Федерации к месту использования отпуска и обратно и стоимости провоза багажа весом до 30 килограммов, а также стоимости проезда неработающих членов его семьи (мужа, жены, несовершеннолетних детей, фактически проживающих с работником) и стоимости провоза ими багажа, производимой в соответствии с законодательством Российской Федерации, законодательными актами субъектов Российской Федерации;</a:t>
            </a:r>
          </a:p>
          <a:p>
            <a:r>
              <a:rPr lang="ru-RU" dirty="0" smtClean="0"/>
              <a:t>исполнением налогоплательщиком трудовых обязанностей (включая переезд на работу в другую местность и направление в служебную командировку).</a:t>
            </a:r>
          </a:p>
          <a:p>
            <a:r>
              <a:rPr lang="ru-RU" dirty="0" smtClean="0"/>
              <a:t>При оплате работодателем налогоплательщику расходов, связанных со служебной командировкой, в доход, подлежащий налогообложению, не включаются суточные, выплачиваемые в соответствии с законодательством Российской Федерации, но не более 700 рублей за каждый день нахождения в служебной командировке на территории Российской Федерации и не более 2 500 рублей за каждый день нахождения в служебной командировке за пределами территории Российской Федерации, а также фактически произведенные и документально подтвержденные целевые расходы на проезд до места назначения и обратно, сборы за услуги аэропортов, комиссионные сборы, расходы на проезд в аэропорт или на вокзал в местах отправления, назначения, пересадок, на провоз багажа, расходы по найму жилого помещения, оплате услуг связи, получению и регистрации служебного или дипломатического паспорта, получению виз, а также расходы, связанные с обменом наличной валюты или чека в банке на наличную иностранную валюту. При непредставлении налогоплательщиком документов, подтверждающих оплату расходов по найму жилого помещения, суммы такой оплаты освобождаются от налогообложения в соответствии с законодательством Российской Федерации, но не более 700 рублей за каждый день нахождения в служебной командировке на территории Российской Федерации и не более 2 500 рублей за каждый день нахождения в служебной командировке за пределами территории Российской Федерации. Аналогичный порядок налогообложения применяется к выплатам, производимым лицам, находящимся во властном или в административном подчинении организации, а также членам совета директоров или любого аналогичного органа компании, прибывающим (выезжающим) для участия в заседании совета директоров, правления или другого аналогичного органа этой компании.</a:t>
            </a:r>
          </a:p>
          <a:p>
            <a:r>
              <a:rPr lang="ru-RU" dirty="0" smtClean="0"/>
              <a:t>При выплате работодателем полевого довольствия в соответствии с законодательством Российской Федерации работникам, работающим в полевых условиях, в доход, подлежащий налогообложению, не включаются суммы указанного полевого довольствия в размере не более 700 рублей за каждый день нахождения в полевых условиях.</a:t>
            </a:r>
          </a:p>
          <a:p>
            <a:r>
              <a:rPr lang="ru-RU" dirty="0" smtClean="0"/>
              <a:t>Доходы в виде компенсаций за неиспользованные отпуска, а также за неиспользованные предоставленные дополнительные сутки отдыха не подлежат освобождению от налогообложения на основании настоящей статьи;";</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Федеральный закон от 17.06.2019 N 147-ФЗ</a:t>
            </a:r>
            <a:br>
              <a:rPr lang="ru-RU" sz="3100" dirty="0" smtClean="0"/>
            </a:br>
            <a:r>
              <a:rPr lang="ru-RU" sz="3100" dirty="0" smtClean="0"/>
              <a:t>"О внесении изменений в часть вторую Налогового кодекса Российской Федерации"</a:t>
            </a:r>
            <a:br>
              <a:rPr lang="ru-RU" sz="3100" dirty="0" smtClean="0"/>
            </a:br>
            <a:r>
              <a:rPr lang="ru-RU" sz="3100" dirty="0" smtClean="0"/>
              <a:t> </a:t>
            </a:r>
            <a:br>
              <a:rPr lang="ru-RU" sz="3100" dirty="0" smtClean="0"/>
            </a:br>
            <a:endParaRPr lang="ru-RU" dirty="0"/>
          </a:p>
        </p:txBody>
      </p:sp>
      <p:sp>
        <p:nvSpPr>
          <p:cNvPr id="3" name="Содержимое 2"/>
          <p:cNvSpPr>
            <a:spLocks noGrp="1"/>
          </p:cNvSpPr>
          <p:nvPr>
            <p:ph idx="1"/>
          </p:nvPr>
        </p:nvSpPr>
        <p:spPr>
          <a:xfrm>
            <a:off x="613458" y="2037144"/>
            <a:ext cx="10968942" cy="4537392"/>
          </a:xfrm>
        </p:spPr>
        <p:txBody>
          <a:bodyPr>
            <a:normAutofit fontScale="62500" lnSpcReduction="20000"/>
          </a:bodyPr>
          <a:lstStyle/>
          <a:p>
            <a:r>
              <a:rPr lang="ru-RU" dirty="0" smtClean="0"/>
              <a:t>"37.2) доходы в виде единовременных компенсационных выплат медицинским работникам, не превышающие 1 000 000 рублей, финансовое обеспечение которых осуществляется в соответствии с правилами, прилагаемыми к соответствующей государственной программе Российской Федерации, утверждаемой Правительством Российской Федерации;";</a:t>
            </a:r>
          </a:p>
          <a:p>
            <a:r>
              <a:rPr lang="ru-RU" dirty="0" smtClean="0"/>
              <a:t>е) дополнить пунктом 41.2 следующего содержания:</a:t>
            </a:r>
          </a:p>
          <a:p>
            <a:r>
              <a:rPr lang="ru-RU" dirty="0" smtClean="0"/>
              <a:t>"41.2) денежная компенсация взамен полагающегося из государственной или муниципальной собственности земельного участка, если такая компенсация установлена законодательством Российской Федерации, законодательством субъекта Российской Федерации;";</a:t>
            </a:r>
          </a:p>
          <a:p>
            <a:r>
              <a:rPr lang="ru-RU" dirty="0" smtClean="0"/>
              <a:t>ж) пункт 69 изложить в следующей редакции:</a:t>
            </a:r>
          </a:p>
          <a:p>
            <a:r>
              <a:rPr lang="ru-RU" dirty="0" smtClean="0"/>
              <a:t>"69) доходы в денежной и (или) натуральной формах, полученные налогоплательщиками в соответствии с Федеральным законом от 12 января 1995 года N 5-ФЗ "О ветеранах", Законом Российской Федерации от 15 января 1993 года N 4301-1 "О статусе Героев Советского Союза, Героев Российской Федерации и полных кавалеров ордена Славы", Федеральным законом от 9 января 1997 года N 5-ФЗ "О предоставлении социальных гарантий Героям Социалистического Труда, Героям Труда Российской Федерации и полным кавалерам ордена Трудовой Славы";";</a:t>
            </a:r>
          </a:p>
          <a:p>
            <a:r>
              <a:rPr lang="ru-RU" dirty="0" err="1" smtClean="0"/>
              <a:t>з</a:t>
            </a:r>
            <a:r>
              <a:rPr lang="ru-RU" dirty="0" smtClean="0"/>
              <a:t>) дополнить пунктом 76 следующего содержания:</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Федеральный закон от 17.06.2019 N 147-ФЗ</a:t>
            </a:r>
            <a:br>
              <a:rPr lang="ru-RU" sz="3100" dirty="0" smtClean="0"/>
            </a:br>
            <a:r>
              <a:rPr lang="ru-RU" sz="3100" dirty="0" smtClean="0"/>
              <a:t>"О внесении изменений в часть вторую Налогового кодекса Российской Федерации"</a:t>
            </a:r>
            <a:br>
              <a:rPr lang="ru-RU" sz="3100" dirty="0" smtClean="0"/>
            </a:br>
            <a:r>
              <a:rPr lang="ru-RU" sz="3100" dirty="0" smtClean="0"/>
              <a:t> </a:t>
            </a:r>
            <a:br>
              <a:rPr lang="ru-RU" sz="3100" dirty="0" smtClean="0"/>
            </a:br>
            <a:endParaRPr lang="ru-RU" dirty="0"/>
          </a:p>
        </p:txBody>
      </p:sp>
      <p:sp>
        <p:nvSpPr>
          <p:cNvPr id="3" name="Содержимое 2"/>
          <p:cNvSpPr>
            <a:spLocks noGrp="1"/>
          </p:cNvSpPr>
          <p:nvPr>
            <p:ph idx="1"/>
          </p:nvPr>
        </p:nvSpPr>
        <p:spPr>
          <a:xfrm>
            <a:off x="439838" y="1805651"/>
            <a:ext cx="11142562" cy="4768885"/>
          </a:xfrm>
        </p:spPr>
        <p:txBody>
          <a:bodyPr>
            <a:normAutofit fontScale="47500" lnSpcReduction="20000"/>
          </a:bodyPr>
          <a:lstStyle/>
          <a:p>
            <a:r>
              <a:rPr lang="ru-RU" dirty="0" smtClean="0"/>
              <a:t>"76) доходы в виде выплат гражданам, подвергшимся воздействию радиации, полученные в соответствии с Законом Российской Федерации от 15 мая 1991 года N 1244-1 "О социальной защите граждан, подвергшихся воздействию радиации вследствие катастрофы на Чернобыльской АЭС", Федеральным законом от 10 января 2002 года N 2-ФЗ "О социальных гарантиях гражданам, подвергшимся радиационному воздействию вследствие ядерных испытаний на Семипалатинском полигоне", Федеральным законом от 26 ноября 1998 года N 175-ФЗ "О социальной защите граждан Российской Федерации, подвергшихся воздействию радиации вследствие аварии в 1957 году на производственном объединении "Маяк" и сбросов радиоактивных отходов в реку </a:t>
            </a:r>
            <a:r>
              <a:rPr lang="ru-RU" dirty="0" err="1" smtClean="0"/>
              <a:t>Теча</a:t>
            </a:r>
            <a:r>
              <a:rPr lang="ru-RU" dirty="0" smtClean="0"/>
              <a:t>";";</a:t>
            </a:r>
          </a:p>
          <a:p>
            <a:r>
              <a:rPr lang="ru-RU" dirty="0" smtClean="0"/>
              <a:t>и) дополнить пунктом 77 следующего содержания:</a:t>
            </a:r>
          </a:p>
          <a:p>
            <a:r>
              <a:rPr lang="ru-RU" dirty="0" smtClean="0"/>
              <a:t>"77) доходы в денежной и (или) натуральной формах, полученные налогоплательщиками в соответствии с законодательными актами Российской Федерации, актами Президента Российской Федерации, актами Правительства Российской Федерации, законами и (или) иными актами органов государственной власти субъектов Российской Федерации в связи с рождением ребенка;";</a:t>
            </a:r>
          </a:p>
          <a:p>
            <a:r>
              <a:rPr lang="ru-RU" dirty="0" smtClean="0"/>
              <a:t>к) дополнить пунктом 78 следующего содержания:</a:t>
            </a:r>
          </a:p>
          <a:p>
            <a:r>
              <a:rPr lang="ru-RU" dirty="0" smtClean="0"/>
              <a:t>"78) доходы в денежной и (или) натуральной формах, полученные инвалидами или детьми-инвалидами в соответствии с Федеральным законом от 24 ноября 1995 года N 181-ФЗ "О социальной защите инвалидов в Российской Федерации", а также суммы оплаты дополнительных выходных дней, предоставляемых в соответствии со статьей 262 Трудового кодекса Российской Федерации лицам (родителям, опекунам, попечителям), осуществляющим уход за детьми-инвалидами;";</a:t>
            </a:r>
          </a:p>
          <a:p>
            <a:r>
              <a:rPr lang="ru-RU" dirty="0" smtClean="0"/>
              <a:t>л) дополнить пунктом 79 следующего содержания:</a:t>
            </a:r>
          </a:p>
          <a:p>
            <a:r>
              <a:rPr lang="ru-RU" dirty="0" smtClean="0"/>
              <a:t>"79) доходы в денежной и (или) натуральной формах, полученные отдельными категориями граждан в порядке оказания им социальной поддержки (помощи) в соответствии с законодательными актами Российской Федерации, актами Президента Российской Федерации, актами Правительства Российской Федерации, законами и (или) иными актами органов государственной власти субъектов Российской Федерации;";</a:t>
            </a:r>
          </a:p>
          <a:p>
            <a:r>
              <a:rPr lang="ru-RU" dirty="0" smtClean="0"/>
              <a:t>м) дополнить пунктом 80 следующего содержания:</a:t>
            </a:r>
          </a:p>
          <a:p>
            <a:r>
              <a:rPr lang="ru-RU" dirty="0" smtClean="0"/>
              <a:t>"80) доходы в виде ежегодной денежной выплаты лицам, награжденным нагрудным знаком "Почетный донор России", установленной Федеральным законом от 20 июля 2012 года N 125-ФЗ "О донорстве крови и ее компонентов".";</a:t>
            </a:r>
          </a:p>
          <a:p>
            <a:r>
              <a:rPr lang="ru-RU" dirty="0" smtClean="0"/>
              <a:t>2) в абзаце первом подпункта 3 пункта 1 статьи 219 слова "(в соответствии с перечнем лекарственных средств, утвержденным Правительством Российской Федерации)" исключить;</a:t>
            </a:r>
          </a:p>
          <a:p>
            <a:r>
              <a:rPr lang="ru-RU" dirty="0" smtClean="0"/>
              <a:t>3) в пункте 6 статьи 420 слова "пунктом 3" заменить словами "пунктом 1";</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Федеральный закон от 17.06.2019 N 147-ФЗ</a:t>
            </a:r>
            <a:br>
              <a:rPr lang="ru-RU" sz="3100" dirty="0" smtClean="0"/>
            </a:br>
            <a:r>
              <a:rPr lang="ru-RU" sz="3100" dirty="0" smtClean="0"/>
              <a:t>"О внесении изменений в часть вторую Налогового кодекса Российской Федерации"</a:t>
            </a:r>
            <a:br>
              <a:rPr lang="ru-RU" sz="3100" dirty="0" smtClean="0"/>
            </a:br>
            <a:r>
              <a:rPr lang="ru-RU" sz="3100" dirty="0" smtClean="0"/>
              <a:t> </a:t>
            </a:r>
            <a:br>
              <a:rPr lang="ru-RU" sz="3100" dirty="0" smtClean="0"/>
            </a:br>
            <a:endParaRPr lang="ru-RU" dirty="0"/>
          </a:p>
        </p:txBody>
      </p:sp>
      <p:sp>
        <p:nvSpPr>
          <p:cNvPr id="3" name="Содержимое 2"/>
          <p:cNvSpPr>
            <a:spLocks noGrp="1"/>
          </p:cNvSpPr>
          <p:nvPr>
            <p:ph idx="1"/>
          </p:nvPr>
        </p:nvSpPr>
        <p:spPr>
          <a:xfrm>
            <a:off x="381965" y="1956122"/>
            <a:ext cx="11200435" cy="4618414"/>
          </a:xfrm>
        </p:spPr>
        <p:txBody>
          <a:bodyPr>
            <a:normAutofit fontScale="47500" lnSpcReduction="20000"/>
          </a:bodyPr>
          <a:lstStyle/>
          <a:p>
            <a:r>
              <a:rPr lang="ru-RU" dirty="0" smtClean="0"/>
              <a:t>4) в статье 422:</a:t>
            </a:r>
          </a:p>
          <a:p>
            <a:r>
              <a:rPr lang="ru-RU" dirty="0" smtClean="0"/>
              <a:t>а) в абзаце десятом подпункта 2 пункта 1 слова "пунктом 3" заменить словами "пунктом 1";</a:t>
            </a:r>
          </a:p>
          <a:p>
            <a:r>
              <a:rPr lang="ru-RU" dirty="0" smtClean="0"/>
              <a:t>б) в пункте 2 слова "пунктом 3" заменить словами "пунктом 1".</a:t>
            </a:r>
          </a:p>
          <a:p>
            <a:r>
              <a:rPr lang="ru-RU" dirty="0" smtClean="0"/>
              <a:t> </a:t>
            </a:r>
          </a:p>
          <a:p>
            <a:r>
              <a:rPr lang="ru-RU" b="1" dirty="0" smtClean="0"/>
              <a:t>Статья 2</a:t>
            </a:r>
            <a:endParaRPr lang="ru-RU" dirty="0" smtClean="0"/>
          </a:p>
          <a:p>
            <a:r>
              <a:rPr lang="ru-RU" dirty="0" smtClean="0"/>
              <a:t> </a:t>
            </a:r>
          </a:p>
          <a:p>
            <a:r>
              <a:rPr lang="ru-RU" dirty="0" smtClean="0"/>
              <a:t>1. Настоящий Федеральный закон вступает в силу со дня его официального опубликования, за исключением положений, для которых настоящей статьей установлен иной срок вступления их в силу.</a:t>
            </a:r>
          </a:p>
          <a:p>
            <a:r>
              <a:rPr lang="ru-RU" dirty="0" smtClean="0"/>
              <a:t>2. </a:t>
            </a:r>
            <a:r>
              <a:rPr lang="ru-RU" dirty="0" smtClean="0">
                <a:hlinkClick r:id="" action="ppaction://hlinkfile"/>
              </a:rPr>
              <a:t>Подпункты "а"</a:t>
            </a:r>
            <a:r>
              <a:rPr lang="ru-RU" dirty="0" smtClean="0"/>
              <a:t> - </a:t>
            </a:r>
            <a:r>
              <a:rPr lang="ru-RU" dirty="0" smtClean="0">
                <a:hlinkClick r:id="" action="ppaction://hlinkfile"/>
              </a:rPr>
              <a:t>"г"</a:t>
            </a:r>
            <a:r>
              <a:rPr lang="ru-RU" dirty="0" smtClean="0"/>
              <a:t>, </a:t>
            </a:r>
            <a:r>
              <a:rPr lang="ru-RU" dirty="0" smtClean="0">
                <a:hlinkClick r:id="" action="ppaction://hlinkfile"/>
              </a:rPr>
              <a:t>"е"</a:t>
            </a:r>
            <a:r>
              <a:rPr lang="ru-RU" dirty="0" smtClean="0"/>
              <a:t> - </a:t>
            </a:r>
            <a:r>
              <a:rPr lang="ru-RU" dirty="0" smtClean="0">
                <a:hlinkClick r:id="" action="ppaction://hlinkfile"/>
              </a:rPr>
              <a:t>"м" пункта 1</a:t>
            </a:r>
            <a:r>
              <a:rPr lang="ru-RU" dirty="0" smtClean="0"/>
              <a:t>, </a:t>
            </a:r>
            <a:r>
              <a:rPr lang="ru-RU" dirty="0" smtClean="0">
                <a:hlinkClick r:id="" action="ppaction://hlinkfile"/>
              </a:rPr>
              <a:t>пункты 3</a:t>
            </a:r>
            <a:r>
              <a:rPr lang="ru-RU" dirty="0" smtClean="0"/>
              <a:t> и </a:t>
            </a:r>
            <a:r>
              <a:rPr lang="ru-RU" dirty="0" smtClean="0">
                <a:hlinkClick r:id="" action="ppaction://hlinkfile"/>
              </a:rPr>
              <a:t>4 статьи 1</a:t>
            </a:r>
            <a:r>
              <a:rPr lang="ru-RU" dirty="0" smtClean="0"/>
              <a:t> настоящего Федерального закона вступают в силу по истечении одного месяца со дня его официального опубликования, но не ранее 1-го числа очередного налогового периода по налогу на доходы физических лиц (расчетного периода по страховому взносу).</a:t>
            </a:r>
          </a:p>
          <a:p>
            <a:r>
              <a:rPr lang="ru-RU" dirty="0" smtClean="0"/>
              <a:t>3. Положения пункта 37.2 статьи 217 Налогового кодекса Российской Федерации (в редакции настоящего Федерального закона) применяются в отношении доходов в виде единовременных компенсационных выплат медицинским работникам, право на получение которых возникло с 1 января 2018 года по 31 декабря 2022 года включительно.</a:t>
            </a:r>
          </a:p>
          <a:p>
            <a:r>
              <a:rPr lang="ru-RU" dirty="0" smtClean="0"/>
              <a:t>4. В отношении доходов в виде единовременных компенсационных выплат медицинским работникам, право на получение которых предусмотрено статьей 51 Федерального закона от 29 ноября 2010 года N 326-ФЗ "Об обязательном медицинском страховании в Российской Федерации", применяются положения пункта 37.2 статьи 217 Налогового кодекса Российской Федерации в редакции, действовавшей до дня вступления в силу настоящего Федерального закона.</a:t>
            </a:r>
          </a:p>
          <a:p>
            <a:r>
              <a:rPr lang="ru-RU" dirty="0" smtClean="0"/>
              <a:t>5. Положения пунктов 41.2, 69, 76 - 80 статьи 217, абзаца первого подпункта 3 пункта 1 статьи 219 Налогового кодекса Российской Федерации (в редакции настоящего Федерального закона) применяются в отношении доходов физических лиц, полученных ими начиная с налогового периода 2019 года.</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2348</TotalTime>
  <Words>6716</Words>
  <Application>Microsoft Office PowerPoint</Application>
  <PresentationFormat>Произвольный</PresentationFormat>
  <Paragraphs>462</Paragraphs>
  <Slides>94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94</vt:i4>
      </vt:variant>
    </vt:vector>
  </HeadingPairs>
  <TitlesOfParts>
    <vt:vector size="95" baseType="lpstr">
      <vt:lpstr>Городская</vt:lpstr>
      <vt:lpstr>Бухгалтерский учет и налогообложение </vt:lpstr>
      <vt:lpstr>«Особенности ведения бухгалтерского и налогового учета профсоюзными организациями с учетом изменений законодательства. Порядок формирования и сдачи отчетности». </vt:lpstr>
      <vt:lpstr>Статья 9</vt:lpstr>
      <vt:lpstr>Слайд 4</vt:lpstr>
      <vt:lpstr>Слайд 5</vt:lpstr>
      <vt:lpstr>Статья 13. Общие требования к бухгалтерской (финансовой) отчетности</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Отменена обязанность раскрывать в отчетности отдельные факты </vt:lpstr>
      <vt:lpstr>Слайд 18</vt:lpstr>
      <vt:lpstr>Слайд 19</vt:lpstr>
      <vt:lpstr>Уточнен порядок заполнения кодовой зоны отчетов </vt:lpstr>
      <vt:lpstr>Унифицированы единицы измерения показателей отчетности </vt:lpstr>
      <vt:lpstr>Введено раскрытие информации об аудиторской организации, проводившей аудит отчетности </vt:lpstr>
      <vt:lpstr>НОВОЕ в ОТЧЕТНОСТИ</vt:lpstr>
      <vt:lpstr>  РЕКОМЕНДАЦИИ АУДИТОРСКИМ ОРГАНИЗАЦИЯМ, ИНДИВИДУАЛЬНЫМ АУДИТОРАМ, АУДИТОРАМ ПО ПРОВЕДЕНИЮ АУДИТА ГОДОВОЙ БУХГАЛТЕРСКОЙ ОТЧЕТНОСТИ ОРГАНИЗАЦИЙ ЗА 2018 ГОД  (приложение к письму от 21 января 2019 г. N 07-04-09/2654) </vt:lpstr>
      <vt:lpstr>Проект</vt:lpstr>
      <vt:lpstr>Слайд 26</vt:lpstr>
      <vt:lpstr>Слайд 27</vt:lpstr>
      <vt:lpstr>Отчетность</vt:lpstr>
      <vt:lpstr>Транспортный налог. Федеральный закон от 29.09.2019 № 325-ФЗ. </vt:lpstr>
      <vt:lpstr>Федеральный закон от 29.09.2019 № 325-ФЗ. </vt:lpstr>
      <vt:lpstr>Федеральный закон от 29.09.2019 № 325-ФЗ. </vt:lpstr>
      <vt:lpstr>Федеральный закон от 29.09.2019 № 325-ФЗ.</vt:lpstr>
      <vt:lpstr>Федеральный закон от 29.09.2019 № 325-ФЗ.</vt:lpstr>
      <vt:lpstr>НДФЛ</vt:lpstr>
      <vt:lpstr>Применение ККТ</vt:lpstr>
      <vt:lpstr>Применение ККТ</vt:lpstr>
      <vt:lpstr>Новое _проекты</vt:lpstr>
      <vt:lpstr>Слайд 38</vt:lpstr>
      <vt:lpstr>Слайд 39</vt:lpstr>
      <vt:lpstr>Слайд 40</vt:lpstr>
      <vt:lpstr>Слайд 41</vt:lpstr>
      <vt:lpstr>Слайд 42</vt:lpstr>
      <vt:lpstr>РСВ</vt:lpstr>
      <vt:lpstr>РСВ</vt:lpstr>
      <vt:lpstr>РСВ</vt:lpstr>
      <vt:lpstr>РСВ_суточные</vt:lpstr>
      <vt:lpstr>РСВ_суточные</vt:lpstr>
      <vt:lpstr>РСВ_суточные</vt:lpstr>
      <vt:lpstr>РСВ_суточные</vt:lpstr>
      <vt:lpstr>РСВ</vt:lpstr>
      <vt:lpstr>РСВ</vt:lpstr>
      <vt:lpstr>РСВ по ГПД</vt:lpstr>
      <vt:lpstr>РСВ по ГПД</vt:lpstr>
      <vt:lpstr>РСВ по ГПД</vt:lpstr>
      <vt:lpstr>РСВ ФНС России Письмо от 28.12.2018 № БС-4-11/25921@.</vt:lpstr>
      <vt:lpstr>Письмом ФНС РФ от 05.12.2017 № ГЛ-4-11/24606@ доведено до сведения Письмо Минфина РФ от  22.11.2017 № 03-15-07/77488, согласно которому: </vt:lpstr>
      <vt:lpstr>Страховые взносы  Письмо Минфина РФ от 19.12.2018 № 03-15-0892607.</vt:lpstr>
      <vt:lpstr>Страховые взносы</vt:lpstr>
      <vt:lpstr>Особые случаи страховые</vt:lpstr>
      <vt:lpstr>Особые случаи</vt:lpstr>
      <vt:lpstr>Особые случаи</vt:lpstr>
      <vt:lpstr>Сложные вопросы РСВ</vt:lpstr>
      <vt:lpstr>Сложные вопросы РСВ</vt:lpstr>
      <vt:lpstr>Сложные вопросы РСВ</vt:lpstr>
      <vt:lpstr>Сложные вопросы РСВ</vt:lpstr>
      <vt:lpstr>РСВ</vt:lpstr>
      <vt:lpstr>РСВ</vt:lpstr>
      <vt:lpstr>РСВ</vt:lpstr>
      <vt:lpstr>Срочная командировка с отзывом сотрудника из отпуска </vt:lpstr>
      <vt:lpstr>Письмо № 03-04-06/1546 от 17.01.2017 </vt:lpstr>
      <vt:lpstr>НДФЛ_подарки</vt:lpstr>
      <vt:lpstr>НДФЛ подарки (призы)</vt:lpstr>
      <vt:lpstr>Подарки</vt:lpstr>
      <vt:lpstr>Подарки</vt:lpstr>
      <vt:lpstr>Подарки</vt:lpstr>
      <vt:lpstr>Подарки</vt:lpstr>
      <vt:lpstr>Подарки</vt:lpstr>
      <vt:lpstr>Подарки</vt:lpstr>
      <vt:lpstr>Подарки</vt:lpstr>
      <vt:lpstr>Подарки</vt:lpstr>
      <vt:lpstr>Подарки</vt:lpstr>
      <vt:lpstr>Подарки</vt:lpstr>
      <vt:lpstr>Подарки</vt:lpstr>
      <vt:lpstr>НДФЛ договор ГПД</vt:lpstr>
      <vt:lpstr>Отпускные </vt:lpstr>
      <vt:lpstr>Отпускные </vt:lpstr>
      <vt:lpstr>Отпускные</vt:lpstr>
      <vt:lpstr>Средний заработок за время командировки </vt:lpstr>
      <vt:lpstr>Слайд 89</vt:lpstr>
      <vt:lpstr>НДФЛ</vt:lpstr>
      <vt:lpstr>Федеральный закон от 17.06.2019 N 147-ФЗ "О внесении изменений в часть вторую Налогового кодекса Российской Федерации"   </vt:lpstr>
      <vt:lpstr>Федеральный закон от 17.06.2019 N 147-ФЗ "О внесении изменений в часть вторую Налогового кодекса Российской Федерации"   </vt:lpstr>
      <vt:lpstr>Федеральный закон от 17.06.2019 N 147-ФЗ "О внесении изменений в часть вторую Налогового кодекса Российской Федерации"   </vt:lpstr>
      <vt:lpstr>Федеральный закон от 17.06.2019 N 147-ФЗ "О внесении изменений в часть вторую Налогового кодекса Российской Федерации"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Бухгалтерский учет и налогообложение</dc:title>
  <dc:creator>e.r.bakhankova@gmail.com</dc:creator>
  <cp:lastModifiedBy>Пользователь Windows</cp:lastModifiedBy>
  <cp:revision>46</cp:revision>
  <dcterms:created xsi:type="dcterms:W3CDTF">2019-04-13T20:31:57Z</dcterms:created>
  <dcterms:modified xsi:type="dcterms:W3CDTF">2019-11-19T20:52:18Z</dcterms:modified>
</cp:coreProperties>
</file>